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66" r:id="rId4"/>
    <p:sldId id="274" r:id="rId5"/>
    <p:sldId id="276" r:id="rId6"/>
    <p:sldId id="289" r:id="rId7"/>
    <p:sldId id="275" r:id="rId8"/>
    <p:sldId id="287" r:id="rId9"/>
    <p:sldId id="288" r:id="rId10"/>
    <p:sldId id="291" r:id="rId11"/>
    <p:sldId id="293" r:id="rId12"/>
    <p:sldId id="294" r:id="rId13"/>
    <p:sldId id="295" r:id="rId14"/>
    <p:sldId id="277" r:id="rId15"/>
    <p:sldId id="283" r:id="rId16"/>
    <p:sldId id="296" r:id="rId17"/>
    <p:sldId id="278" r:id="rId18"/>
    <p:sldId id="284" r:id="rId19"/>
    <p:sldId id="297" r:id="rId20"/>
    <p:sldId id="279" r:id="rId21"/>
    <p:sldId id="285" r:id="rId22"/>
    <p:sldId id="298" r:id="rId23"/>
    <p:sldId id="299" r:id="rId24"/>
    <p:sldId id="300" r:id="rId25"/>
    <p:sldId id="280" r:id="rId26"/>
    <p:sldId id="286" r:id="rId27"/>
    <p:sldId id="301" r:id="rId28"/>
    <p:sldId id="302" r:id="rId29"/>
    <p:sldId id="303" r:id="rId30"/>
    <p:sldId id="304" r:id="rId31"/>
    <p:sldId id="305" r:id="rId32"/>
    <p:sldId id="306" r:id="rId33"/>
    <p:sldId id="282" r:id="rId34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AA0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276" autoAdjust="0"/>
    <p:restoredTop sz="94660"/>
  </p:normalViewPr>
  <p:slideViewPr>
    <p:cSldViewPr snapToGrid="0">
      <p:cViewPr varScale="1">
        <p:scale>
          <a:sx n="59" d="100"/>
          <a:sy n="59" d="100"/>
        </p:scale>
        <p:origin x="952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5703801-D956-FBDC-42E4-0E28933EEB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5833CBBA-6D15-460C-5A66-6FA4C538A9B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CF6142C-1D16-0974-CC53-4809879DFC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DB7B5-C4BB-42D7-8C5C-666BD51C3B29}" type="datetimeFigureOut">
              <a:rPr lang="es-MX" smtClean="0"/>
              <a:t>04/09/2026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6BCD9FB-FB08-C381-7378-81C4D0F58C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AA72B63-955F-7F2D-6C0F-3AD902C6F1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4EEE18-BDD6-43EF-8F8E-5A6E15DDB36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5854050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C2FD762-30EF-8D37-82D9-16C8EC0058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CF37E7D-6A38-7D61-E910-006F80BC06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A7131AF-B408-F0E7-40C3-380CFE6EF2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DB7B5-C4BB-42D7-8C5C-666BD51C3B29}" type="datetimeFigureOut">
              <a:rPr lang="es-MX" smtClean="0"/>
              <a:t>04/09/2026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4EF6F1A-7DC2-BE5D-53A9-E6E1776E49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6B9053A-04E1-3336-BB4B-E88FD51D6D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4EEE18-BDD6-43EF-8F8E-5A6E15DDB36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564510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AED9D5C-5BA6-13AB-DFF1-CBE9F2DAEE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CBB78CB6-A59E-9692-0F1A-9F4524E81F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C3B1C78-44F5-714D-CD6C-B5697BBDFC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DB7B5-C4BB-42D7-8C5C-666BD51C3B29}" type="datetimeFigureOut">
              <a:rPr lang="es-MX" smtClean="0"/>
              <a:t>04/09/2026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EE8C85C-3F26-58BC-A518-9CC2A59900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5B15CCB-A5E4-02B2-B2A2-D380F0849A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4EEE18-BDD6-43EF-8F8E-5A6E15DDB36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757774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C3DFD67-CE9E-D5F3-F186-BDC33C86DB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0D917E1-CC6F-A524-8A2D-7930764810E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F0F32B00-BF87-32F2-AAD2-CF0834DC7D0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30774180-1E28-21D3-2945-E3C63652B6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DB7B5-C4BB-42D7-8C5C-666BD51C3B29}" type="datetimeFigureOut">
              <a:rPr lang="es-MX" smtClean="0"/>
              <a:t>04/09/2026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FCD32E99-5A35-E7DB-65F2-C6DD85B716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389CA822-788B-15A8-1788-66145952F0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4EEE18-BDD6-43EF-8F8E-5A6E15DDB36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3665481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8A48F00-B196-E443-7D63-CFD74D0E89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4557403F-D031-5D4D-F891-99EAF65975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9835CA22-9CF9-8ED8-50DF-F11CDF283A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973949E1-DB3D-CC66-6A9F-2F9F10C8669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DB2365CB-C89B-E003-755A-BE24759DF94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8887DE00-5B44-474A-40C3-371B1B64BF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DB7B5-C4BB-42D7-8C5C-666BD51C3B29}" type="datetimeFigureOut">
              <a:rPr lang="es-MX" smtClean="0"/>
              <a:t>04/09/2026</a:t>
            </a:fld>
            <a:endParaRPr lang="es-MX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19233B33-0E1D-2EEF-3FA4-554515D0AA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58DFA46C-EBA1-2603-6952-5A10303E70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4EEE18-BDD6-43EF-8F8E-5A6E15DDB36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5605108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942BDB6-A03A-4F4A-539A-5CC84B4B09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09804EA7-3B8A-76D0-612D-E4DD7CDC77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DB7B5-C4BB-42D7-8C5C-666BD51C3B29}" type="datetimeFigureOut">
              <a:rPr lang="es-MX" smtClean="0"/>
              <a:t>04/09/2026</a:t>
            </a:fld>
            <a:endParaRPr lang="es-MX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E9CA2DE6-A79C-D5C7-1B89-A6C51429E2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53C68531-B309-2E04-A399-01E5436526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4EEE18-BDD6-43EF-8F8E-5A6E15DDB36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215702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A7CA0E7C-55D3-6364-4E18-4DC94701E5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DB7B5-C4BB-42D7-8C5C-666BD51C3B29}" type="datetimeFigureOut">
              <a:rPr lang="es-MX" smtClean="0"/>
              <a:t>04/09/2026</a:t>
            </a:fld>
            <a:endParaRPr lang="es-MX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CFAA52F0-BF2F-A86A-DB01-DBD103DB4F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B4EC43F4-4D1E-5946-CFF5-7FBCB3F433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4EEE18-BDD6-43EF-8F8E-5A6E15DDB36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595634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F3C5116-8D6E-6319-3B62-06CBC667E1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EE7756E-5743-73F2-75C4-4B4552A6E6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725536DB-67DB-77B4-2E6E-3A9330574BB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CC2D8BF6-56CE-1D81-27CD-319EE88442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DB7B5-C4BB-42D7-8C5C-666BD51C3B29}" type="datetimeFigureOut">
              <a:rPr lang="es-MX" smtClean="0"/>
              <a:t>04/09/2026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7C7CEDE0-276D-F512-74D6-CB509689D4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697EEA25-C610-6056-E672-7158CEF05B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4EEE18-BDD6-43EF-8F8E-5A6E15DDB36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766595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51D1528-5616-B190-F242-459711B3D2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7C277FDD-C1B0-D541-401D-3B48C676610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DCB85EBB-F5DB-B27A-436E-C7B475A11CE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359E288A-D06C-CACF-AAF3-4EDCD32BA6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DB7B5-C4BB-42D7-8C5C-666BD51C3B29}" type="datetimeFigureOut">
              <a:rPr lang="es-MX" smtClean="0"/>
              <a:t>04/09/2026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46E3DB0B-6106-AFDC-B32D-312545B050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15A6BA8E-8922-44B8-68DE-E70FD277E2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4EEE18-BDD6-43EF-8F8E-5A6E15DDB36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0495825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FBCD926-A742-E384-883C-F6601BB9B8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993BBEE6-6623-C775-613D-5FE28E259C8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6095067-F0F0-F0E6-2B10-D243BBC5F4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DB7B5-C4BB-42D7-8C5C-666BD51C3B29}" type="datetimeFigureOut">
              <a:rPr lang="es-MX" smtClean="0"/>
              <a:t>04/09/2026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EC5D164-F233-7CBC-E0B9-A9B025EFD2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C3B3EF0-B747-8080-C4A3-BD7DF9402F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4EEE18-BDD6-43EF-8F8E-5A6E15DDB36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241134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ED2A1444-33E0-BC40-4299-78E60647A1A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C903454A-7EC7-F30A-7879-06C3EAAE402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9794368-BBC0-087B-8EC1-5C559760A2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DB7B5-C4BB-42D7-8C5C-666BD51C3B29}" type="datetimeFigureOut">
              <a:rPr lang="es-MX" smtClean="0"/>
              <a:t>04/09/2026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7106618-4FB7-3975-8962-E877E3E5E4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2CA0FFB-E090-D467-707C-D16F5F8B81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4EEE18-BDD6-43EF-8F8E-5A6E15DDB36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0668491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68FB9FED-DD31-F81D-F36D-55B07A1E87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5E24279-B145-299A-4425-2F974CAD21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7A9B19C-40EA-EB9E-DFC1-22E86236660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CDB7B5-C4BB-42D7-8C5C-666BD51C3B29}" type="datetimeFigureOut">
              <a:rPr lang="es-MX" smtClean="0"/>
              <a:t>04/09/2026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21FDD78-704B-856D-602F-86CF462E895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0C1BD31-F635-0D5D-1B85-6ABEB77E38C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4EEE18-BDD6-43EF-8F8E-5A6E15DDB36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195622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mprendedoresehs.com/" TargetMode="External"/><Relationship Id="rId7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mprendedoresehs.com/" TargetMode="External"/><Relationship Id="rId7" Type="http://schemas.openxmlformats.org/officeDocument/2006/relationships/image" Target="../media/image9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mprendedoresehs.com/" TargetMode="External"/><Relationship Id="rId7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mprendedoresehs.com/" TargetMode="External"/><Relationship Id="rId7" Type="http://schemas.openxmlformats.org/officeDocument/2006/relationships/image" Target="../media/image1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mprendedoresehs.com/" TargetMode="External"/><Relationship Id="rId7" Type="http://schemas.openxmlformats.org/officeDocument/2006/relationships/image" Target="../media/image1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mprendedoresehs.com/" TargetMode="External"/><Relationship Id="rId7" Type="http://schemas.openxmlformats.org/officeDocument/2006/relationships/image" Target="../media/image1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mprendedoresehs.com/" TargetMode="External"/><Relationship Id="rId7" Type="http://schemas.openxmlformats.org/officeDocument/2006/relationships/image" Target="../media/image1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mprendedoresehs.com/" TargetMode="External"/><Relationship Id="rId7" Type="http://schemas.openxmlformats.org/officeDocument/2006/relationships/image" Target="../media/image1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mprendedoresehs.com/" TargetMode="External"/><Relationship Id="rId7" Type="http://schemas.openxmlformats.org/officeDocument/2006/relationships/image" Target="../media/image1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mprendedoresehs.com/" TargetMode="External"/><Relationship Id="rId7" Type="http://schemas.openxmlformats.org/officeDocument/2006/relationships/image" Target="../media/image15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mprendedoresehs.com/" TargetMode="External"/><Relationship Id="rId7" Type="http://schemas.openxmlformats.org/officeDocument/2006/relationships/image" Target="../media/image1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mprendedoresehs.com/" TargetMode="External"/><Relationship Id="rId7" Type="http://schemas.openxmlformats.org/officeDocument/2006/relationships/image" Target="../media/image18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mprendedoresehs.com/" TargetMode="External"/><Relationship Id="rId7" Type="http://schemas.openxmlformats.org/officeDocument/2006/relationships/image" Target="../media/image19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mprendedoresehs.com/" TargetMode="External"/><Relationship Id="rId7" Type="http://schemas.openxmlformats.org/officeDocument/2006/relationships/image" Target="../media/image2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mprendedoresehs.com/" TargetMode="External"/><Relationship Id="rId7" Type="http://schemas.openxmlformats.org/officeDocument/2006/relationships/image" Target="../media/image2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mprendedoresehs.com/" TargetMode="External"/><Relationship Id="rId7" Type="http://schemas.openxmlformats.org/officeDocument/2006/relationships/image" Target="../media/image2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6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mprendedoresehs.com/" TargetMode="External"/><Relationship Id="rId7" Type="http://schemas.openxmlformats.org/officeDocument/2006/relationships/image" Target="../media/image2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6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5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mprendedoresehs.com/" TargetMode="External"/><Relationship Id="rId7" Type="http://schemas.openxmlformats.org/officeDocument/2006/relationships/image" Target="../media/image2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6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mprendedoresehs.com/" TargetMode="External"/><Relationship Id="rId7" Type="http://schemas.openxmlformats.org/officeDocument/2006/relationships/image" Target="../media/image27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6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mprendedoresehs.com/" TargetMode="External"/><Relationship Id="rId7" Type="http://schemas.openxmlformats.org/officeDocument/2006/relationships/image" Target="../media/image28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6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mprendedoresehs.com/" TargetMode="External"/><Relationship Id="rId7" Type="http://schemas.openxmlformats.org/officeDocument/2006/relationships/image" Target="../media/image29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6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mprendedoresehs.com/" TargetMode="External"/><Relationship Id="rId7" Type="http://schemas.openxmlformats.org/officeDocument/2006/relationships/image" Target="../media/image3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6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mprendedoresehs.com/" TargetMode="External"/><Relationship Id="rId7" Type="http://schemas.openxmlformats.org/officeDocument/2006/relationships/image" Target="../media/image3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6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mprendedoresehs.com/" TargetMode="External"/><Relationship Id="rId7" Type="http://schemas.openxmlformats.org/officeDocument/2006/relationships/image" Target="../media/image3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6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41000"/>
            <a:lum/>
          </a:blip>
          <a:srcRect/>
          <a:stretch>
            <a:fillRect l="20000" t="3000" r="23000" b="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uadroTexto 14">
            <a:extLst>
              <a:ext uri="{FF2B5EF4-FFF2-40B4-BE49-F238E27FC236}">
                <a16:creationId xmlns:a16="http://schemas.microsoft.com/office/drawing/2014/main" id="{23B85BB2-428A-4648-2E24-E77E5963CF55}"/>
              </a:ext>
            </a:extLst>
          </p:cNvPr>
          <p:cNvSpPr txBox="1"/>
          <p:nvPr/>
        </p:nvSpPr>
        <p:spPr>
          <a:xfrm>
            <a:off x="2460171" y="1643747"/>
            <a:ext cx="72716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419" sz="2400" b="1" kern="100" dirty="0">
                <a:latin typeface="ADLaM Display" panose="0201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CAPITULO </a:t>
            </a:r>
            <a:r>
              <a:rPr lang="es-419" sz="2400" b="1" kern="100" dirty="0" err="1">
                <a:latin typeface="ADLaM Display" panose="0201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lll</a:t>
            </a:r>
            <a:endParaRPr lang="es-419" sz="2400" b="1" kern="100" dirty="0">
              <a:latin typeface="ADLaM Display" panose="02010000000000000000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es-419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419" sz="2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INTRODUCCION A LA NOM-035-STPS-2018 FACTORES DE RIESGO PSICOSOCIAL EN EL TRABAJO – IDENTIFICACION, ANALISIS Y PREVENCION. </a:t>
            </a:r>
            <a:endParaRPr lang="es-MX" sz="2400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9" name="Imagen 18">
            <a:extLst>
              <a:ext uri="{FF2B5EF4-FFF2-40B4-BE49-F238E27FC236}">
                <a16:creationId xmlns:a16="http://schemas.microsoft.com/office/drawing/2014/main" id="{9F0EE140-B6C9-0231-67A0-814CE3F78FF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1857" t="26858" r="11714" b="25714"/>
          <a:stretch/>
        </p:blipFill>
        <p:spPr>
          <a:xfrm>
            <a:off x="9672918" y="162727"/>
            <a:ext cx="2352388" cy="729901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0FFF9E63-C3AB-CA54-FBFB-2FC43DEE79E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6694" y="162728"/>
            <a:ext cx="1512723" cy="1481019"/>
          </a:xfrm>
          <a:prstGeom prst="rect">
            <a:avLst/>
          </a:prstGeom>
        </p:spPr>
      </p:pic>
      <p:sp>
        <p:nvSpPr>
          <p:cNvPr id="13" name="CuadroTexto 12">
            <a:extLst>
              <a:ext uri="{FF2B5EF4-FFF2-40B4-BE49-F238E27FC236}">
                <a16:creationId xmlns:a16="http://schemas.microsoft.com/office/drawing/2014/main" id="{286D8A77-D052-ACBB-AE3E-1C7C7047E087}"/>
              </a:ext>
            </a:extLst>
          </p:cNvPr>
          <p:cNvSpPr txBox="1"/>
          <p:nvPr/>
        </p:nvSpPr>
        <p:spPr>
          <a:xfrm>
            <a:off x="2511612" y="6242447"/>
            <a:ext cx="6632387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419" sz="1800" b="1" u="sng" dirty="0"/>
              <a:t>MODULO 1</a:t>
            </a:r>
            <a:endParaRPr lang="es-419" b="1" dirty="0"/>
          </a:p>
          <a:p>
            <a:pPr algn="ctr"/>
            <a:r>
              <a:rPr lang="es-419" sz="1600" b="1" kern="100" dirty="0">
                <a:ln>
                  <a:noFill/>
                </a:ln>
                <a:effectLst/>
                <a:latin typeface="ADLaM Display" panose="0201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PROFESIONALIZACIÓN DE LIDERES DE SEGURIDAD</a:t>
            </a:r>
            <a:r>
              <a:rPr lang="es-419" sz="1600" b="1" dirty="0"/>
              <a:t>  </a:t>
            </a:r>
            <a:endParaRPr lang="es-MX" sz="1600" b="1" dirty="0"/>
          </a:p>
        </p:txBody>
      </p:sp>
    </p:spTree>
    <p:extLst>
      <p:ext uri="{BB962C8B-B14F-4D97-AF65-F5344CB8AC3E}">
        <p14:creationId xmlns:p14="http://schemas.microsoft.com/office/powerpoint/2010/main" val="18824469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>
            <a:extLst>
              <a:ext uri="{FF2B5EF4-FFF2-40B4-BE49-F238E27FC236}">
                <a16:creationId xmlns:a16="http://schemas.microsoft.com/office/drawing/2014/main" id="{204A8A71-9AA7-CA64-E616-A0DF73C5158A}"/>
              </a:ext>
            </a:extLst>
          </p:cNvPr>
          <p:cNvSpPr/>
          <p:nvPr/>
        </p:nvSpPr>
        <p:spPr>
          <a:xfrm>
            <a:off x="1366357" y="6208258"/>
            <a:ext cx="9829799" cy="430887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419" sz="1800" b="1" dirty="0"/>
          </a:p>
          <a:p>
            <a:pPr algn="ctr"/>
            <a:endParaRPr lang="es-419" sz="1800" b="1" dirty="0"/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5EBC2F11-DE94-C36A-4AFC-A86A3AF990BA}"/>
              </a:ext>
            </a:extLst>
          </p:cNvPr>
          <p:cNvSpPr txBox="1"/>
          <p:nvPr/>
        </p:nvSpPr>
        <p:spPr>
          <a:xfrm>
            <a:off x="4338082" y="6239865"/>
            <a:ext cx="3739118" cy="4439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419" sz="1100" b="1" u="sng" dirty="0"/>
              <a:t>MODULO 1</a:t>
            </a:r>
            <a:endParaRPr lang="es-419" sz="1100" b="1" dirty="0"/>
          </a:p>
          <a:p>
            <a:pPr algn="ctr"/>
            <a:r>
              <a:rPr lang="es-419" sz="1100" b="1" kern="100" dirty="0">
                <a:ln>
                  <a:noFill/>
                </a:ln>
                <a:effectLst/>
                <a:latin typeface="ADLaM Display" panose="0201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PROFESIONALIZACIÓN DE LIDERES DE SEGURIDAD</a:t>
            </a:r>
            <a:r>
              <a:rPr lang="es-419" sz="1100" b="1" dirty="0"/>
              <a:t>  </a:t>
            </a:r>
            <a:endParaRPr lang="es-MX" sz="1100" b="1" dirty="0"/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23B85BB2-428A-4648-2E24-E77E5963CF55}"/>
              </a:ext>
            </a:extLst>
          </p:cNvPr>
          <p:cNvSpPr txBox="1"/>
          <p:nvPr/>
        </p:nvSpPr>
        <p:spPr>
          <a:xfrm>
            <a:off x="3058886" y="87088"/>
            <a:ext cx="61613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419" sz="1400" b="1" kern="100" dirty="0">
                <a:latin typeface="ADLaM Display" panose="0201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CAPITULO </a:t>
            </a:r>
            <a:r>
              <a:rPr lang="es-419" sz="1400" b="1" kern="100" dirty="0" err="1">
                <a:latin typeface="ADLaM Display" panose="0201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lll</a:t>
            </a:r>
            <a:endParaRPr lang="es-419" sz="1400" b="1" kern="100" dirty="0">
              <a:latin typeface="ADLaM Display" panose="02010000000000000000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es-419" sz="1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INTRODUCCION A LA NOM-035-STPS-2018 FACTORES DE RIESGO PSICOSOCIAL</a:t>
            </a:r>
            <a:endParaRPr lang="es-MX" sz="1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8" name="Imagen 17">
            <a:extLst>
              <a:ext uri="{FF2B5EF4-FFF2-40B4-BE49-F238E27FC236}">
                <a16:creationId xmlns:a16="http://schemas.microsoft.com/office/drawing/2014/main" id="{064610BA-B457-7C05-A9D4-F32F01FC6C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0115" y="101775"/>
            <a:ext cx="927057" cy="907628"/>
          </a:xfrm>
          <a:prstGeom prst="rect">
            <a:avLst/>
          </a:prstGeom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id="{9F0EE140-B6C9-0231-67A0-814CE3F78FF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1857" t="26858" r="11714" b="25714"/>
          <a:stretch/>
        </p:blipFill>
        <p:spPr>
          <a:xfrm>
            <a:off x="10571551" y="155754"/>
            <a:ext cx="1370080" cy="475559"/>
          </a:xfrm>
          <a:prstGeom prst="rect">
            <a:avLst/>
          </a:prstGeom>
        </p:spPr>
      </p:pic>
      <p:cxnSp>
        <p:nvCxnSpPr>
          <p:cNvPr id="3" name="Conector recto 2">
            <a:extLst>
              <a:ext uri="{FF2B5EF4-FFF2-40B4-BE49-F238E27FC236}">
                <a16:creationId xmlns:a16="http://schemas.microsoft.com/office/drawing/2014/main" id="{27E09B78-42F5-81C0-6D40-17FE20884384}"/>
              </a:ext>
            </a:extLst>
          </p:cNvPr>
          <p:cNvCxnSpPr>
            <a:cxnSpLocks/>
          </p:cNvCxnSpPr>
          <p:nvPr/>
        </p:nvCxnSpPr>
        <p:spPr>
          <a:xfrm flipV="1">
            <a:off x="1823735" y="791657"/>
            <a:ext cx="8628070" cy="2998"/>
          </a:xfrm>
          <a:prstGeom prst="line">
            <a:avLst/>
          </a:prstGeom>
          <a:ln w="50800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CuadroTexto 5">
            <a:extLst>
              <a:ext uri="{FF2B5EF4-FFF2-40B4-BE49-F238E27FC236}">
                <a16:creationId xmlns:a16="http://schemas.microsoft.com/office/drawing/2014/main" id="{716C4896-5932-E211-4D3B-7AFA682403FB}"/>
              </a:ext>
            </a:extLst>
          </p:cNvPr>
          <p:cNvSpPr txBox="1"/>
          <p:nvPr/>
        </p:nvSpPr>
        <p:spPr>
          <a:xfrm>
            <a:off x="5253685" y="715457"/>
            <a:ext cx="1918164" cy="5866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800"/>
              </a:spcAft>
            </a:pPr>
            <a:r>
              <a:rPr lang="es-419" sz="2400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TEMARIO</a:t>
            </a:r>
            <a:endParaRPr lang="es-MX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264CB584-2E6B-3059-1538-9FE9B0CD958A}"/>
              </a:ext>
            </a:extLst>
          </p:cNvPr>
          <p:cNvSpPr txBox="1"/>
          <p:nvPr/>
        </p:nvSpPr>
        <p:spPr>
          <a:xfrm>
            <a:off x="1823735" y="1832645"/>
            <a:ext cx="9829799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s-MX" sz="2200" dirty="0">
                <a:solidFill>
                  <a:srgbClr val="000000"/>
                </a:solidFill>
                <a:cs typeface="Arial" panose="020B0604020202020204" pitchFamily="34" charset="0"/>
              </a:rPr>
              <a:t>Conceptos básicos</a:t>
            </a:r>
            <a:r>
              <a:rPr lang="es-419" sz="2200" dirty="0">
                <a:cs typeface="Arial" panose="020B0604020202020204" pitchFamily="34" charset="0"/>
              </a:rPr>
              <a:t>.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s-419" sz="2200" dirty="0">
                <a:cs typeface="Arial" panose="020B0604020202020204" pitchFamily="34" charset="0"/>
              </a:rPr>
              <a:t>Desarrollo y gestión de la  NOM-035-STPS-2018.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s-419" sz="2200" dirty="0">
                <a:cs typeface="Arial" panose="020B0604020202020204" pitchFamily="34" charset="0"/>
              </a:rPr>
              <a:t>Introducción a la psicología laboral como herramienta de trabajo.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s-419" sz="2200" kern="100" dirty="0">
                <a:solidFill>
                  <a:srgbClr val="000000"/>
                </a:solidFill>
                <a:effectLst/>
                <a:ea typeface="Inter Bold"/>
                <a:cs typeface="Times New Roman" panose="02020603050405020304" pitchFamily="18" charset="0"/>
              </a:rPr>
              <a:t>Objetivos de la psicología laboral.</a:t>
            </a:r>
            <a:endParaRPr lang="es-MX" sz="2200" kern="100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s-419" sz="2200" kern="100" dirty="0">
                <a:solidFill>
                  <a:srgbClr val="000000"/>
                </a:solidFill>
                <a:effectLst/>
                <a:ea typeface="Inter Bold"/>
                <a:cs typeface="Times New Roman" panose="02020603050405020304" pitchFamily="18" charset="0"/>
              </a:rPr>
              <a:t>La utilidad de la psicología laboral en los centros de trabajo</a:t>
            </a:r>
            <a:r>
              <a:rPr lang="es-MX" sz="2200" kern="100" dirty="0">
                <a:solidFill>
                  <a:srgbClr val="000000"/>
                </a:solidFill>
                <a:effectLst/>
                <a:ea typeface="Inter Bold"/>
                <a:cs typeface="Times New Roman" panose="02020603050405020304" pitchFamily="18" charset="0"/>
              </a:rPr>
              <a:t>.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s-419" sz="2200" kern="1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Áreas de trabajo con necesidad de la psicología laboral</a:t>
            </a:r>
            <a:r>
              <a:rPr lang="es-MX" sz="2200" kern="100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s-419" sz="2200" kern="1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Desarrollo, gestión y seguimiento a colaboradores </a:t>
            </a:r>
            <a:endParaRPr lang="es-MX" sz="2200" kern="100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s-MX" sz="2200" kern="100" dirty="0">
                <a:solidFill>
                  <a:srgbClr val="000000"/>
                </a:solidFill>
                <a:effectLst/>
                <a:ea typeface="Inter Bold"/>
                <a:cs typeface="Times New Roman" panose="02020603050405020304" pitchFamily="18" charset="0"/>
              </a:rPr>
              <a:t>Conclusiones </a:t>
            </a:r>
            <a:endParaRPr lang="es-MX" sz="2200" kern="100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72039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n 17">
            <a:extLst>
              <a:ext uri="{FF2B5EF4-FFF2-40B4-BE49-F238E27FC236}">
                <a16:creationId xmlns:a16="http://schemas.microsoft.com/office/drawing/2014/main" id="{064610BA-B457-7C05-A9D4-F32F01FC6C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68295" y="1681925"/>
            <a:ext cx="963603" cy="943408"/>
          </a:xfrm>
          <a:prstGeom prst="rect">
            <a:avLst/>
          </a:prstGeom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id="{9F0EE140-B6C9-0231-67A0-814CE3F78FF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1857" t="26858" r="11714" b="25714"/>
          <a:stretch/>
        </p:blipFill>
        <p:spPr>
          <a:xfrm>
            <a:off x="1549427" y="1885977"/>
            <a:ext cx="1589586" cy="551751"/>
          </a:xfrm>
          <a:prstGeom prst="rect">
            <a:avLst/>
          </a:prstGeom>
        </p:spPr>
      </p:pic>
      <p:sp>
        <p:nvSpPr>
          <p:cNvPr id="17" name="CuadroTexto 16">
            <a:extLst>
              <a:ext uri="{FF2B5EF4-FFF2-40B4-BE49-F238E27FC236}">
                <a16:creationId xmlns:a16="http://schemas.microsoft.com/office/drawing/2014/main" id="{1FBE94AE-8F83-0417-5F56-8BC180D2AB47}"/>
              </a:ext>
            </a:extLst>
          </p:cNvPr>
          <p:cNvSpPr txBox="1"/>
          <p:nvPr/>
        </p:nvSpPr>
        <p:spPr>
          <a:xfrm>
            <a:off x="3847005" y="1799462"/>
            <a:ext cx="4497990" cy="6588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800"/>
              </a:spcAft>
            </a:pPr>
            <a:r>
              <a:rPr lang="es-419" sz="2800" b="1" dirty="0">
                <a:latin typeface="Arial" panose="020B0604020202020204" pitchFamily="34" charset="0"/>
                <a:cs typeface="Arial" panose="020B0604020202020204" pitchFamily="34" charset="0"/>
              </a:rPr>
              <a:t>CONCEPTOS BASICOS.</a:t>
            </a: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C36502E2-0893-B3B9-AE6C-9833AD22A08F}"/>
              </a:ext>
            </a:extLst>
          </p:cNvPr>
          <p:cNvSpPr/>
          <p:nvPr/>
        </p:nvSpPr>
        <p:spPr>
          <a:xfrm>
            <a:off x="1549427" y="5963176"/>
            <a:ext cx="8882471" cy="286741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419" sz="1800" b="1" dirty="0"/>
          </a:p>
          <a:p>
            <a:pPr algn="ctr"/>
            <a:endParaRPr lang="es-419" sz="1800" b="1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D4AB4597-11F1-668F-5172-94AFA9AB1401}"/>
              </a:ext>
            </a:extLst>
          </p:cNvPr>
          <p:cNvSpPr txBox="1"/>
          <p:nvPr/>
        </p:nvSpPr>
        <p:spPr>
          <a:xfrm>
            <a:off x="4412924" y="87088"/>
            <a:ext cx="393207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419" sz="1400" b="1" kern="100" dirty="0">
                <a:latin typeface="ADLaM Display" panose="0201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CAPITULO </a:t>
            </a:r>
            <a:r>
              <a:rPr lang="es-419" sz="1400" b="1" kern="100" dirty="0" err="1">
                <a:latin typeface="ADLaM Display" panose="0201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lll</a:t>
            </a:r>
            <a:endParaRPr lang="es-419" sz="1400" b="1" kern="100" dirty="0">
              <a:latin typeface="ADLaM Display" panose="02010000000000000000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es-419" sz="1400" b="1" kern="100" dirty="0">
                <a:effectLst/>
                <a:latin typeface="ADLaM Display" panose="0201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INTRODUCCION A LA NOM 035 STPS 2018 FA</a:t>
            </a:r>
            <a:r>
              <a:rPr lang="es-419" sz="1400" b="1" kern="100" dirty="0">
                <a:latin typeface="ADLaM Display" panose="0201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CTORES DE RIESGO PSICOSOCIAL</a:t>
            </a:r>
            <a:endParaRPr lang="es-MX" sz="1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endParaRPr lang="es-MX" sz="1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Onda 5">
            <a:extLst>
              <a:ext uri="{FF2B5EF4-FFF2-40B4-BE49-F238E27FC236}">
                <a16:creationId xmlns:a16="http://schemas.microsoft.com/office/drawing/2014/main" id="{1C960424-65B8-A2E3-8E10-D009558A52CF}"/>
              </a:ext>
            </a:extLst>
          </p:cNvPr>
          <p:cNvSpPr/>
          <p:nvPr/>
        </p:nvSpPr>
        <p:spPr>
          <a:xfrm>
            <a:off x="1549427" y="1074721"/>
            <a:ext cx="8882471" cy="658835"/>
          </a:xfrm>
          <a:prstGeom prst="wave">
            <a:avLst>
              <a:gd name="adj1" fmla="val 20000"/>
              <a:gd name="adj2" fmla="val -123"/>
            </a:avLst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EF80D6F6-6AEC-8689-FA78-B3D9BBBB93F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39013" y="2717872"/>
            <a:ext cx="5769429" cy="3245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72012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uadroTexto 6">
            <a:extLst>
              <a:ext uri="{FF2B5EF4-FFF2-40B4-BE49-F238E27FC236}">
                <a16:creationId xmlns:a16="http://schemas.microsoft.com/office/drawing/2014/main" id="{C8658CBB-4511-0D65-5271-4EB28946881E}"/>
              </a:ext>
            </a:extLst>
          </p:cNvPr>
          <p:cNvSpPr txBox="1"/>
          <p:nvPr/>
        </p:nvSpPr>
        <p:spPr>
          <a:xfrm>
            <a:off x="1426028" y="2373091"/>
            <a:ext cx="7358743" cy="26809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419" sz="2400" b="0" u="none" strike="noStrike" dirty="0">
                <a:effectLst/>
                <a:latin typeface="Google Sans"/>
              </a:rPr>
              <a:t>Un </a:t>
            </a:r>
            <a:r>
              <a:rPr lang="es-419" sz="2400" b="1" u="none" strike="noStrike" dirty="0">
                <a:effectLst/>
                <a:latin typeface="Google Sans"/>
              </a:rPr>
              <a:t>factor de riesgo psicosocial</a:t>
            </a:r>
            <a:r>
              <a:rPr lang="es-419" sz="2400" dirty="0"/>
              <a:t> es cualquier condición deficiente en la organización, el contenido o el entorno del trabajo que tiene el potencial de causar daños a la salud física, mental o social del trabajador. </a:t>
            </a:r>
          </a:p>
          <a:p>
            <a:endParaRPr lang="es-419" sz="2400" dirty="0"/>
          </a:p>
          <a:p>
            <a:r>
              <a:rPr lang="es-419" sz="2400" dirty="0"/>
              <a:t>Básicamente, son los </a:t>
            </a:r>
            <a:r>
              <a:rPr lang="es-419" sz="2400" b="1" u="none" strike="noStrike" dirty="0">
                <a:effectLst/>
                <a:latin typeface="Google Sans"/>
              </a:rPr>
              <a:t>estresores laborales</a:t>
            </a:r>
            <a:r>
              <a:rPr lang="es-419" sz="2400" dirty="0"/>
              <a:t> derivados de una mala gestión o de un ambiente de trabajo negativo</a:t>
            </a:r>
            <a:r>
              <a:rPr lang="es-419" sz="2200" b="0" u="none" strike="noStrike" dirty="0">
                <a:effectLst/>
                <a:latin typeface="Google Sans"/>
              </a:rPr>
              <a:t>.</a:t>
            </a:r>
            <a:r>
              <a:rPr lang="es-419" sz="2200" dirty="0"/>
              <a:t> </a:t>
            </a:r>
            <a:endParaRPr lang="es-MX" sz="2200" dirty="0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68931533-3481-AC4D-BA55-85B4908F8C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81" y="5572626"/>
            <a:ext cx="12181119" cy="1312706"/>
          </a:xfrm>
          <a:prstGeom prst="rect">
            <a:avLst/>
          </a:prstGeom>
        </p:spPr>
      </p:pic>
      <p:sp>
        <p:nvSpPr>
          <p:cNvPr id="6" name="Rectángulo 5">
            <a:extLst>
              <a:ext uri="{FF2B5EF4-FFF2-40B4-BE49-F238E27FC236}">
                <a16:creationId xmlns:a16="http://schemas.microsoft.com/office/drawing/2014/main" id="{7394C906-C35E-A0C8-9E14-B3402BE7305B}"/>
              </a:ext>
            </a:extLst>
          </p:cNvPr>
          <p:cNvSpPr/>
          <p:nvPr/>
        </p:nvSpPr>
        <p:spPr>
          <a:xfrm>
            <a:off x="3331029" y="5943599"/>
            <a:ext cx="5780314" cy="2814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5DB0B2FF-4DE0-DCC2-CF80-D51932F1C70C}"/>
              </a:ext>
            </a:extLst>
          </p:cNvPr>
          <p:cNvSpPr txBox="1"/>
          <p:nvPr/>
        </p:nvSpPr>
        <p:spPr>
          <a:xfrm>
            <a:off x="4588328" y="6552935"/>
            <a:ext cx="3015344" cy="2812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MX" sz="1200" u="sng" kern="100" dirty="0">
                <a:solidFill>
                  <a:srgbClr val="0563C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www.emprendedoresehs.com</a:t>
            </a:r>
            <a:endParaRPr lang="es-MX" sz="12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42C98BE3-CAC0-BCF2-FBF9-40694EBDD4D0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accent6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 rot="10800000">
            <a:off x="10880" y="-5488"/>
            <a:ext cx="12181118" cy="1348057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7F947892-CEC4-9A66-2533-F3CFA5704707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1857" t="26858" r="11714" b="25714"/>
          <a:stretch/>
        </p:blipFill>
        <p:spPr>
          <a:xfrm>
            <a:off x="10796156" y="614116"/>
            <a:ext cx="1360223" cy="480536"/>
          </a:xfrm>
          <a:prstGeom prst="rect">
            <a:avLst/>
          </a:prstGeom>
        </p:spPr>
      </p:pic>
      <p:sp>
        <p:nvSpPr>
          <p:cNvPr id="14" name="Rectángulo 13">
            <a:extLst>
              <a:ext uri="{FF2B5EF4-FFF2-40B4-BE49-F238E27FC236}">
                <a16:creationId xmlns:a16="http://schemas.microsoft.com/office/drawing/2014/main" id="{69A0EB83-A13B-0ECF-365B-2ECC81255C40}"/>
              </a:ext>
            </a:extLst>
          </p:cNvPr>
          <p:cNvSpPr/>
          <p:nvPr/>
        </p:nvSpPr>
        <p:spPr>
          <a:xfrm>
            <a:off x="3483429" y="6128656"/>
            <a:ext cx="5780314" cy="2814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5" name="Rectángulo 14">
            <a:extLst>
              <a:ext uri="{FF2B5EF4-FFF2-40B4-BE49-F238E27FC236}">
                <a16:creationId xmlns:a16="http://schemas.microsoft.com/office/drawing/2014/main" id="{634AECAA-51DD-75F4-B26E-83A682657592}"/>
              </a:ext>
            </a:extLst>
          </p:cNvPr>
          <p:cNvSpPr/>
          <p:nvPr/>
        </p:nvSpPr>
        <p:spPr>
          <a:xfrm>
            <a:off x="4563026" y="473406"/>
            <a:ext cx="5780314" cy="2814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17" name="Imagen 16">
            <a:extLst>
              <a:ext uri="{FF2B5EF4-FFF2-40B4-BE49-F238E27FC236}">
                <a16:creationId xmlns:a16="http://schemas.microsoft.com/office/drawing/2014/main" id="{01A90D22-B2DF-53C7-7D61-24D8077C6C5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611" y="819942"/>
            <a:ext cx="963603" cy="943408"/>
          </a:xfrm>
          <a:prstGeom prst="rect">
            <a:avLst/>
          </a:prstGeom>
        </p:spPr>
      </p:pic>
      <p:sp>
        <p:nvSpPr>
          <p:cNvPr id="18" name="CuadroTexto 17">
            <a:extLst>
              <a:ext uri="{FF2B5EF4-FFF2-40B4-BE49-F238E27FC236}">
                <a16:creationId xmlns:a16="http://schemas.microsoft.com/office/drawing/2014/main" id="{CA36E4B2-0FE6-9DF6-6DE5-4FFA6FF94290}"/>
              </a:ext>
            </a:extLst>
          </p:cNvPr>
          <p:cNvSpPr txBox="1"/>
          <p:nvPr/>
        </p:nvSpPr>
        <p:spPr>
          <a:xfrm>
            <a:off x="1393371" y="1774371"/>
            <a:ext cx="5972728" cy="469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419" sz="2400" b="1" u="sng" dirty="0">
                <a:cs typeface="Arial" panose="020B0604020202020204" pitchFamily="34" charset="0"/>
              </a:rPr>
              <a:t>QUE ES UN FACTOR DE RIESGO PSICOSOCIAL</a:t>
            </a:r>
            <a:endParaRPr lang="es-MX" sz="2400" b="1" u="sng" dirty="0">
              <a:cs typeface="Arial" panose="020B0604020202020204" pitchFamily="34" charset="0"/>
            </a:endParaRPr>
          </a:p>
        </p:txBody>
      </p:sp>
      <p:sp>
        <p:nvSpPr>
          <p:cNvPr id="26" name="CuadroTexto 25">
            <a:extLst>
              <a:ext uri="{FF2B5EF4-FFF2-40B4-BE49-F238E27FC236}">
                <a16:creationId xmlns:a16="http://schemas.microsoft.com/office/drawing/2014/main" id="{A272B8EA-5BBE-C316-7FA0-75C76183D45A}"/>
              </a:ext>
            </a:extLst>
          </p:cNvPr>
          <p:cNvSpPr txBox="1"/>
          <p:nvPr/>
        </p:nvSpPr>
        <p:spPr>
          <a:xfrm>
            <a:off x="3483429" y="454274"/>
            <a:ext cx="60666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419" sz="1200" b="1" kern="100" dirty="0">
                <a:latin typeface="ADLaM Display" panose="0201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CAPITULO </a:t>
            </a:r>
            <a:r>
              <a:rPr lang="es-419" sz="1200" b="1" kern="100" dirty="0" err="1">
                <a:latin typeface="ADLaM Display" panose="0201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lll</a:t>
            </a:r>
            <a:endParaRPr lang="es-419" sz="1200" b="1" kern="100" dirty="0">
              <a:latin typeface="ADLaM Display" panose="02010000000000000000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es-419" sz="1200" b="1" kern="100" dirty="0">
                <a:effectLst/>
                <a:latin typeface="ADLaM Display" panose="0201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INTRODUCCION A LA NOM 035 STPS 2018 FA</a:t>
            </a:r>
            <a:r>
              <a:rPr lang="es-419" sz="1200" b="1" kern="100" dirty="0">
                <a:latin typeface="ADLaM Display" panose="0201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CTORES DE RIESGO PSICOSOCIAL</a:t>
            </a:r>
            <a:endParaRPr lang="es-MX" sz="12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0" name="CuadroTexto 29">
            <a:extLst>
              <a:ext uri="{FF2B5EF4-FFF2-40B4-BE49-F238E27FC236}">
                <a16:creationId xmlns:a16="http://schemas.microsoft.com/office/drawing/2014/main" id="{8B81E5C7-3B0B-8ACC-E7E1-A090339AE85E}"/>
              </a:ext>
            </a:extLst>
          </p:cNvPr>
          <p:cNvSpPr txBox="1"/>
          <p:nvPr/>
        </p:nvSpPr>
        <p:spPr>
          <a:xfrm>
            <a:off x="4563026" y="6250993"/>
            <a:ext cx="312964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419" sz="900" b="1" u="sng" dirty="0"/>
              <a:t>MODULO 1</a:t>
            </a:r>
            <a:endParaRPr lang="es-419" sz="900" b="1" dirty="0"/>
          </a:p>
          <a:p>
            <a:pPr algn="ctr"/>
            <a:r>
              <a:rPr lang="es-419" sz="900" b="1" kern="100" dirty="0">
                <a:ln>
                  <a:noFill/>
                </a:ln>
                <a:effectLst/>
                <a:latin typeface="ADLaM Display" panose="0201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PROFESIONALIZACIÓN DE LIDERES DE SEGURIDAD</a:t>
            </a:r>
            <a:r>
              <a:rPr lang="es-419" sz="900" b="1" dirty="0"/>
              <a:t>  </a:t>
            </a:r>
            <a:endParaRPr lang="es-MX" sz="900" b="1" dirty="0"/>
          </a:p>
        </p:txBody>
      </p:sp>
      <p:sp>
        <p:nvSpPr>
          <p:cNvPr id="31" name="CuadroTexto 30">
            <a:extLst>
              <a:ext uri="{FF2B5EF4-FFF2-40B4-BE49-F238E27FC236}">
                <a16:creationId xmlns:a16="http://schemas.microsoft.com/office/drawing/2014/main" id="{60E9B16D-76F2-CB10-D689-EEB56B758019}"/>
              </a:ext>
            </a:extLst>
          </p:cNvPr>
          <p:cNvSpPr txBox="1"/>
          <p:nvPr/>
        </p:nvSpPr>
        <p:spPr>
          <a:xfrm>
            <a:off x="4620996" y="813006"/>
            <a:ext cx="3740924" cy="6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800"/>
              </a:spcAft>
            </a:pPr>
            <a:r>
              <a:rPr lang="es-419" sz="2800" b="1" kern="100" dirty="0">
                <a:latin typeface="Bauhaus 93" panose="04030905020B02020C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CONCEPTOS BASICOS </a:t>
            </a:r>
            <a:endParaRPr lang="es-MX" sz="2800" kern="100" dirty="0">
              <a:effectLst/>
              <a:latin typeface="Bauhaus 93" panose="04030905020B02020C02" pitchFamily="82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2" name="Imagen 31">
            <a:extLst>
              <a:ext uri="{FF2B5EF4-FFF2-40B4-BE49-F238E27FC236}">
                <a16:creationId xmlns:a16="http://schemas.microsoft.com/office/drawing/2014/main" id="{BB9E912B-A45F-DB55-C2A2-EE5BB56FC1B3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12187" r="13786"/>
          <a:stretch/>
        </p:blipFill>
        <p:spPr>
          <a:xfrm>
            <a:off x="9263743" y="2304717"/>
            <a:ext cx="2688771" cy="24204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66851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n 17">
            <a:extLst>
              <a:ext uri="{FF2B5EF4-FFF2-40B4-BE49-F238E27FC236}">
                <a16:creationId xmlns:a16="http://schemas.microsoft.com/office/drawing/2014/main" id="{064610BA-B457-7C05-A9D4-F32F01FC6C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68295" y="1681925"/>
            <a:ext cx="963603" cy="943408"/>
          </a:xfrm>
          <a:prstGeom prst="rect">
            <a:avLst/>
          </a:prstGeom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id="{9F0EE140-B6C9-0231-67A0-814CE3F78FF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1857" t="26858" r="11714" b="25714"/>
          <a:stretch/>
        </p:blipFill>
        <p:spPr>
          <a:xfrm>
            <a:off x="1549427" y="1885977"/>
            <a:ext cx="1589586" cy="551751"/>
          </a:xfrm>
          <a:prstGeom prst="rect">
            <a:avLst/>
          </a:prstGeom>
        </p:spPr>
      </p:pic>
      <p:sp>
        <p:nvSpPr>
          <p:cNvPr id="17" name="CuadroTexto 16">
            <a:extLst>
              <a:ext uri="{FF2B5EF4-FFF2-40B4-BE49-F238E27FC236}">
                <a16:creationId xmlns:a16="http://schemas.microsoft.com/office/drawing/2014/main" id="{1FBE94AE-8F83-0417-5F56-8BC180D2AB47}"/>
              </a:ext>
            </a:extLst>
          </p:cNvPr>
          <p:cNvSpPr txBox="1"/>
          <p:nvPr/>
        </p:nvSpPr>
        <p:spPr>
          <a:xfrm>
            <a:off x="3396310" y="1830042"/>
            <a:ext cx="6071985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419" sz="2800" b="1" dirty="0">
                <a:latin typeface="Arial" panose="020B0604020202020204" pitchFamily="34" charset="0"/>
                <a:cs typeface="Arial" panose="020B0604020202020204" pitchFamily="34" charset="0"/>
              </a:rPr>
              <a:t>DESARROLLO Y GESTION DE LA </a:t>
            </a:r>
          </a:p>
          <a:p>
            <a:pPr algn="ctr"/>
            <a:r>
              <a:rPr lang="es-419" sz="2800" b="1" dirty="0">
                <a:latin typeface="Arial" panose="020B0604020202020204" pitchFamily="34" charset="0"/>
                <a:cs typeface="Arial" panose="020B0604020202020204" pitchFamily="34" charset="0"/>
              </a:rPr>
              <a:t>NOM 035 STPS 2018.</a:t>
            </a: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C36502E2-0893-B3B9-AE6C-9833AD22A08F}"/>
              </a:ext>
            </a:extLst>
          </p:cNvPr>
          <p:cNvSpPr/>
          <p:nvPr/>
        </p:nvSpPr>
        <p:spPr>
          <a:xfrm>
            <a:off x="1549427" y="5963176"/>
            <a:ext cx="8882471" cy="286741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419" sz="1800" b="1" dirty="0"/>
          </a:p>
          <a:p>
            <a:pPr algn="ctr"/>
            <a:endParaRPr lang="es-419" sz="1800" b="1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D4AB4597-11F1-668F-5172-94AFA9AB1401}"/>
              </a:ext>
            </a:extLst>
          </p:cNvPr>
          <p:cNvSpPr txBox="1"/>
          <p:nvPr/>
        </p:nvSpPr>
        <p:spPr>
          <a:xfrm>
            <a:off x="4412924" y="87088"/>
            <a:ext cx="393207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419" sz="1400" b="1" kern="100" dirty="0">
                <a:latin typeface="ADLaM Display" panose="0201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CAPITULO </a:t>
            </a:r>
            <a:r>
              <a:rPr lang="es-419" sz="1400" b="1" kern="100" dirty="0" err="1">
                <a:latin typeface="ADLaM Display" panose="0201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lll</a:t>
            </a:r>
            <a:endParaRPr lang="es-419" sz="1400" b="1" kern="100" dirty="0">
              <a:latin typeface="ADLaM Display" panose="02010000000000000000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es-419" sz="1400" b="1" kern="100" dirty="0">
                <a:effectLst/>
                <a:latin typeface="ADLaM Display" panose="0201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INTRODUCCION A LA NOM 035 STPS 2018 FA</a:t>
            </a:r>
            <a:r>
              <a:rPr lang="es-419" sz="1400" b="1" kern="100" dirty="0">
                <a:latin typeface="ADLaM Display" panose="0201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CTORES DE RIESGO PSICOSOCIAL</a:t>
            </a:r>
            <a:endParaRPr lang="es-MX" sz="1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endParaRPr lang="es-MX" sz="1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Onda 5">
            <a:extLst>
              <a:ext uri="{FF2B5EF4-FFF2-40B4-BE49-F238E27FC236}">
                <a16:creationId xmlns:a16="http://schemas.microsoft.com/office/drawing/2014/main" id="{1C960424-65B8-A2E3-8E10-D009558A52CF}"/>
              </a:ext>
            </a:extLst>
          </p:cNvPr>
          <p:cNvSpPr/>
          <p:nvPr/>
        </p:nvSpPr>
        <p:spPr>
          <a:xfrm>
            <a:off x="1549427" y="1074721"/>
            <a:ext cx="8882471" cy="658835"/>
          </a:xfrm>
          <a:prstGeom prst="wave">
            <a:avLst>
              <a:gd name="adj1" fmla="val 20000"/>
              <a:gd name="adj2" fmla="val -123"/>
            </a:avLst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B54C3990-3DC9-DB4B-F370-45C724F7A8F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23498" y="2880635"/>
            <a:ext cx="4817608" cy="3023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94035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68931533-3481-AC4D-BA55-85B4908F8C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81" y="5572626"/>
            <a:ext cx="12181119" cy="1312706"/>
          </a:xfrm>
          <a:prstGeom prst="rect">
            <a:avLst/>
          </a:prstGeom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5DB0B2FF-4DE0-DCC2-CF80-D51932F1C70C}"/>
              </a:ext>
            </a:extLst>
          </p:cNvPr>
          <p:cNvSpPr txBox="1"/>
          <p:nvPr/>
        </p:nvSpPr>
        <p:spPr>
          <a:xfrm>
            <a:off x="4588328" y="6552935"/>
            <a:ext cx="3015344" cy="2812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MX" sz="1200" u="sng" kern="100" dirty="0">
                <a:solidFill>
                  <a:srgbClr val="0563C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www.emprendedoresehs.com</a:t>
            </a:r>
            <a:endParaRPr lang="es-MX" sz="12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42C98BE3-CAC0-BCF2-FBF9-40694EBDD4D0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accent6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 rot="10800000">
            <a:off x="10880" y="-5488"/>
            <a:ext cx="12181118" cy="1348057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7F947892-CEC4-9A66-2533-F3CFA5704707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1857" t="26858" r="11714" b="25714"/>
          <a:stretch/>
        </p:blipFill>
        <p:spPr>
          <a:xfrm>
            <a:off x="10796156" y="614116"/>
            <a:ext cx="1360223" cy="480536"/>
          </a:xfrm>
          <a:prstGeom prst="rect">
            <a:avLst/>
          </a:prstGeom>
        </p:spPr>
      </p:pic>
      <p:sp>
        <p:nvSpPr>
          <p:cNvPr id="14" name="Rectángulo 13">
            <a:extLst>
              <a:ext uri="{FF2B5EF4-FFF2-40B4-BE49-F238E27FC236}">
                <a16:creationId xmlns:a16="http://schemas.microsoft.com/office/drawing/2014/main" id="{69A0EB83-A13B-0ECF-365B-2ECC81255C40}"/>
              </a:ext>
            </a:extLst>
          </p:cNvPr>
          <p:cNvSpPr/>
          <p:nvPr/>
        </p:nvSpPr>
        <p:spPr>
          <a:xfrm>
            <a:off x="3483429" y="6128656"/>
            <a:ext cx="5780314" cy="2814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5" name="Rectángulo 14">
            <a:extLst>
              <a:ext uri="{FF2B5EF4-FFF2-40B4-BE49-F238E27FC236}">
                <a16:creationId xmlns:a16="http://schemas.microsoft.com/office/drawing/2014/main" id="{634AECAA-51DD-75F4-B26E-83A682657592}"/>
              </a:ext>
            </a:extLst>
          </p:cNvPr>
          <p:cNvSpPr/>
          <p:nvPr/>
        </p:nvSpPr>
        <p:spPr>
          <a:xfrm>
            <a:off x="4563026" y="473406"/>
            <a:ext cx="5780314" cy="2814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17" name="Imagen 16">
            <a:extLst>
              <a:ext uri="{FF2B5EF4-FFF2-40B4-BE49-F238E27FC236}">
                <a16:creationId xmlns:a16="http://schemas.microsoft.com/office/drawing/2014/main" id="{01A90D22-B2DF-53C7-7D61-24D8077C6C5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611" y="819942"/>
            <a:ext cx="963603" cy="943408"/>
          </a:xfrm>
          <a:prstGeom prst="rect">
            <a:avLst/>
          </a:prstGeom>
        </p:spPr>
      </p:pic>
      <p:sp>
        <p:nvSpPr>
          <p:cNvPr id="18" name="CuadroTexto 17">
            <a:extLst>
              <a:ext uri="{FF2B5EF4-FFF2-40B4-BE49-F238E27FC236}">
                <a16:creationId xmlns:a16="http://schemas.microsoft.com/office/drawing/2014/main" id="{CA36E4B2-0FE6-9DF6-6DE5-4FFA6FF94290}"/>
              </a:ext>
            </a:extLst>
          </p:cNvPr>
          <p:cNvSpPr txBox="1"/>
          <p:nvPr/>
        </p:nvSpPr>
        <p:spPr>
          <a:xfrm>
            <a:off x="1338942" y="1571500"/>
            <a:ext cx="70103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400" b="1" u="sng" dirty="0"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QUE NECESITAS CONOCER DE LA NOM 035 STPS 2018 </a:t>
            </a:r>
            <a:endParaRPr lang="es-MX" sz="2400" b="1" u="sng" dirty="0">
              <a:cs typeface="Arial" panose="020B0604020202020204" pitchFamily="34" charset="0"/>
            </a:endParaRPr>
          </a:p>
        </p:txBody>
      </p:sp>
      <p:sp>
        <p:nvSpPr>
          <p:cNvPr id="26" name="CuadroTexto 25">
            <a:extLst>
              <a:ext uri="{FF2B5EF4-FFF2-40B4-BE49-F238E27FC236}">
                <a16:creationId xmlns:a16="http://schemas.microsoft.com/office/drawing/2014/main" id="{A272B8EA-5BBE-C316-7FA0-75C76183D45A}"/>
              </a:ext>
            </a:extLst>
          </p:cNvPr>
          <p:cNvSpPr txBox="1"/>
          <p:nvPr/>
        </p:nvSpPr>
        <p:spPr>
          <a:xfrm>
            <a:off x="3483429" y="454274"/>
            <a:ext cx="60666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419" sz="1200" b="1" kern="100" dirty="0">
                <a:latin typeface="ADLaM Display" panose="0201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CAPITULO </a:t>
            </a:r>
            <a:r>
              <a:rPr lang="es-419" sz="1200" b="1" kern="100" dirty="0" err="1">
                <a:latin typeface="ADLaM Display" panose="0201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lll</a:t>
            </a:r>
            <a:endParaRPr lang="es-419" sz="1200" b="1" kern="100" dirty="0">
              <a:latin typeface="ADLaM Display" panose="02010000000000000000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es-419" sz="1200" b="1" kern="100" dirty="0">
                <a:effectLst/>
                <a:latin typeface="ADLaM Display" panose="0201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INTRODUCCION A LA NOM 035 STPS 2018 FA</a:t>
            </a:r>
            <a:r>
              <a:rPr lang="es-419" sz="1200" b="1" kern="100" dirty="0">
                <a:latin typeface="ADLaM Display" panose="0201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CTORES DE RIESGO PSICOSOCIAL</a:t>
            </a:r>
            <a:endParaRPr lang="es-MX" sz="12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0" name="CuadroTexto 29">
            <a:extLst>
              <a:ext uri="{FF2B5EF4-FFF2-40B4-BE49-F238E27FC236}">
                <a16:creationId xmlns:a16="http://schemas.microsoft.com/office/drawing/2014/main" id="{8B81E5C7-3B0B-8ACC-E7E1-A090339AE85E}"/>
              </a:ext>
            </a:extLst>
          </p:cNvPr>
          <p:cNvSpPr txBox="1"/>
          <p:nvPr/>
        </p:nvSpPr>
        <p:spPr>
          <a:xfrm>
            <a:off x="4563026" y="6250993"/>
            <a:ext cx="312964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419" sz="900" b="1" u="sng" dirty="0"/>
              <a:t>MODULO 1</a:t>
            </a:r>
            <a:endParaRPr lang="es-419" sz="900" b="1" dirty="0"/>
          </a:p>
          <a:p>
            <a:pPr algn="ctr"/>
            <a:r>
              <a:rPr lang="es-419" sz="900" b="1" kern="100" dirty="0">
                <a:ln>
                  <a:noFill/>
                </a:ln>
                <a:effectLst/>
                <a:latin typeface="ADLaM Display" panose="0201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PROFESIONALIZACIÓN DE LIDERES DE SEGURIDAD</a:t>
            </a:r>
            <a:r>
              <a:rPr lang="es-419" sz="900" b="1" dirty="0"/>
              <a:t>  </a:t>
            </a:r>
            <a:endParaRPr lang="es-MX" sz="900" b="1" dirty="0"/>
          </a:p>
        </p:txBody>
      </p:sp>
      <p:sp>
        <p:nvSpPr>
          <p:cNvPr id="31" name="CuadroTexto 30">
            <a:extLst>
              <a:ext uri="{FF2B5EF4-FFF2-40B4-BE49-F238E27FC236}">
                <a16:creationId xmlns:a16="http://schemas.microsoft.com/office/drawing/2014/main" id="{60E9B16D-76F2-CB10-D689-EEB56B758019}"/>
              </a:ext>
            </a:extLst>
          </p:cNvPr>
          <p:cNvSpPr txBox="1"/>
          <p:nvPr/>
        </p:nvSpPr>
        <p:spPr>
          <a:xfrm>
            <a:off x="2424192" y="823892"/>
            <a:ext cx="819673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419" sz="2800" b="1" kern="100" dirty="0">
                <a:latin typeface="Bauhaus 93" panose="04030905020B02020C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DESARROLLO Y GESTION DE LA NOM 035 STPS 2018</a:t>
            </a:r>
            <a:endParaRPr lang="es-MX" sz="2800" kern="100" dirty="0">
              <a:effectLst/>
              <a:latin typeface="Bauhaus 93" panose="04030905020B02020C02" pitchFamily="82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49899A87-7C66-1FDD-16D1-2BE0C86EAEF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63229" y="2171951"/>
            <a:ext cx="3254083" cy="4063432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D77FE4F2-80D5-4F79-9905-212C9FD8E866}"/>
              </a:ext>
            </a:extLst>
          </p:cNvPr>
          <p:cNvSpPr txBox="1"/>
          <p:nvPr/>
        </p:nvSpPr>
        <p:spPr>
          <a:xfrm>
            <a:off x="1771050" y="3434226"/>
            <a:ext cx="2705099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419" sz="2200" kern="100" dirty="0">
                <a:cs typeface="Times New Roman" panose="02020603050405020304" pitchFamily="18" charset="0"/>
              </a:rPr>
              <a:t>B</a:t>
            </a:r>
            <a:r>
              <a:rPr lang="es-MX" sz="2200" kern="100" dirty="0">
                <a:cs typeface="Times New Roman" panose="02020603050405020304" pitchFamily="18" charset="0"/>
              </a:rPr>
              <a:t>reve historia de la NOM 035 STPS 2018</a:t>
            </a:r>
            <a:endParaRPr lang="es-MX" sz="2200" dirty="0"/>
          </a:p>
        </p:txBody>
      </p:sp>
    </p:spTree>
    <p:extLst>
      <p:ext uri="{BB962C8B-B14F-4D97-AF65-F5344CB8AC3E}">
        <p14:creationId xmlns:p14="http://schemas.microsoft.com/office/powerpoint/2010/main" val="14209164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uadroTexto 6">
            <a:extLst>
              <a:ext uri="{FF2B5EF4-FFF2-40B4-BE49-F238E27FC236}">
                <a16:creationId xmlns:a16="http://schemas.microsoft.com/office/drawing/2014/main" id="{C8658CBB-4511-0D65-5271-4EB28946881E}"/>
              </a:ext>
            </a:extLst>
          </p:cNvPr>
          <p:cNvSpPr txBox="1"/>
          <p:nvPr/>
        </p:nvSpPr>
        <p:spPr>
          <a:xfrm>
            <a:off x="1415143" y="2383977"/>
            <a:ext cx="7358743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200" kern="1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Es una Norma Oficial Mexicana emitida por la Secretaría del Trabajo y Previsión Social cuyo objetivo es identificar, analizar y prevenir los factores de riesgo psicosocial, así como promover un entorno organizacional favorable en los centros de trabajo.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68931533-3481-AC4D-BA55-85B4908F8C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81" y="5572626"/>
            <a:ext cx="12181119" cy="1312706"/>
          </a:xfrm>
          <a:prstGeom prst="rect">
            <a:avLst/>
          </a:prstGeom>
        </p:spPr>
      </p:pic>
      <p:sp>
        <p:nvSpPr>
          <p:cNvPr id="6" name="Rectángulo 5">
            <a:extLst>
              <a:ext uri="{FF2B5EF4-FFF2-40B4-BE49-F238E27FC236}">
                <a16:creationId xmlns:a16="http://schemas.microsoft.com/office/drawing/2014/main" id="{7394C906-C35E-A0C8-9E14-B3402BE7305B}"/>
              </a:ext>
            </a:extLst>
          </p:cNvPr>
          <p:cNvSpPr/>
          <p:nvPr/>
        </p:nvSpPr>
        <p:spPr>
          <a:xfrm>
            <a:off x="3331029" y="5943599"/>
            <a:ext cx="5780314" cy="2814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5DB0B2FF-4DE0-DCC2-CF80-D51932F1C70C}"/>
              </a:ext>
            </a:extLst>
          </p:cNvPr>
          <p:cNvSpPr txBox="1"/>
          <p:nvPr/>
        </p:nvSpPr>
        <p:spPr>
          <a:xfrm>
            <a:off x="4588328" y="6552935"/>
            <a:ext cx="3015344" cy="2812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MX" sz="1200" u="sng" kern="100" dirty="0">
                <a:solidFill>
                  <a:srgbClr val="0563C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www.emprendedoresehs.com</a:t>
            </a:r>
            <a:endParaRPr lang="es-MX" sz="12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42C98BE3-CAC0-BCF2-FBF9-40694EBDD4D0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accent6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 rot="10800000">
            <a:off x="10880" y="-5488"/>
            <a:ext cx="12181118" cy="1348057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7F947892-CEC4-9A66-2533-F3CFA5704707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1857" t="26858" r="11714" b="25714"/>
          <a:stretch/>
        </p:blipFill>
        <p:spPr>
          <a:xfrm>
            <a:off x="10796156" y="614116"/>
            <a:ext cx="1360223" cy="480536"/>
          </a:xfrm>
          <a:prstGeom prst="rect">
            <a:avLst/>
          </a:prstGeom>
        </p:spPr>
      </p:pic>
      <p:sp>
        <p:nvSpPr>
          <p:cNvPr id="14" name="Rectángulo 13">
            <a:extLst>
              <a:ext uri="{FF2B5EF4-FFF2-40B4-BE49-F238E27FC236}">
                <a16:creationId xmlns:a16="http://schemas.microsoft.com/office/drawing/2014/main" id="{69A0EB83-A13B-0ECF-365B-2ECC81255C40}"/>
              </a:ext>
            </a:extLst>
          </p:cNvPr>
          <p:cNvSpPr/>
          <p:nvPr/>
        </p:nvSpPr>
        <p:spPr>
          <a:xfrm>
            <a:off x="3483429" y="6128656"/>
            <a:ext cx="5780314" cy="2814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5" name="Rectángulo 14">
            <a:extLst>
              <a:ext uri="{FF2B5EF4-FFF2-40B4-BE49-F238E27FC236}">
                <a16:creationId xmlns:a16="http://schemas.microsoft.com/office/drawing/2014/main" id="{634AECAA-51DD-75F4-B26E-83A682657592}"/>
              </a:ext>
            </a:extLst>
          </p:cNvPr>
          <p:cNvSpPr/>
          <p:nvPr/>
        </p:nvSpPr>
        <p:spPr>
          <a:xfrm>
            <a:off x="4563026" y="473406"/>
            <a:ext cx="5780314" cy="2814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17" name="Imagen 16">
            <a:extLst>
              <a:ext uri="{FF2B5EF4-FFF2-40B4-BE49-F238E27FC236}">
                <a16:creationId xmlns:a16="http://schemas.microsoft.com/office/drawing/2014/main" id="{01A90D22-B2DF-53C7-7D61-24D8077C6C5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611" y="819942"/>
            <a:ext cx="963603" cy="943408"/>
          </a:xfrm>
          <a:prstGeom prst="rect">
            <a:avLst/>
          </a:prstGeom>
        </p:spPr>
      </p:pic>
      <p:sp>
        <p:nvSpPr>
          <p:cNvPr id="18" name="CuadroTexto 17">
            <a:extLst>
              <a:ext uri="{FF2B5EF4-FFF2-40B4-BE49-F238E27FC236}">
                <a16:creationId xmlns:a16="http://schemas.microsoft.com/office/drawing/2014/main" id="{CA36E4B2-0FE6-9DF6-6DE5-4FFA6FF94290}"/>
              </a:ext>
            </a:extLst>
          </p:cNvPr>
          <p:cNvSpPr txBox="1"/>
          <p:nvPr/>
        </p:nvSpPr>
        <p:spPr>
          <a:xfrm>
            <a:off x="1393371" y="1785257"/>
            <a:ext cx="4234543" cy="459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400" b="1" u="sng" dirty="0">
                <a:ea typeface="Times New Roman" panose="02020603050405020304" pitchFamily="18" charset="0"/>
                <a:cs typeface="Arial" panose="020B0604020202020204" pitchFamily="34" charset="0"/>
              </a:rPr>
              <a:t>QUE ES LA NOM 035 STPS 2018</a:t>
            </a:r>
            <a:r>
              <a:rPr lang="es-MX" sz="2400" b="1" u="sng" dirty="0"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endParaRPr lang="es-MX" sz="2400" b="1" u="sng" dirty="0">
              <a:cs typeface="Arial" panose="020B0604020202020204" pitchFamily="34" charset="0"/>
            </a:endParaRPr>
          </a:p>
        </p:txBody>
      </p:sp>
      <p:sp>
        <p:nvSpPr>
          <p:cNvPr id="26" name="CuadroTexto 25">
            <a:extLst>
              <a:ext uri="{FF2B5EF4-FFF2-40B4-BE49-F238E27FC236}">
                <a16:creationId xmlns:a16="http://schemas.microsoft.com/office/drawing/2014/main" id="{A272B8EA-5BBE-C316-7FA0-75C76183D45A}"/>
              </a:ext>
            </a:extLst>
          </p:cNvPr>
          <p:cNvSpPr txBox="1"/>
          <p:nvPr/>
        </p:nvSpPr>
        <p:spPr>
          <a:xfrm>
            <a:off x="3483429" y="454274"/>
            <a:ext cx="60666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419" sz="1200" b="1" kern="100" dirty="0">
                <a:latin typeface="ADLaM Display" panose="0201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CAPITULO </a:t>
            </a:r>
            <a:r>
              <a:rPr lang="es-419" sz="1200" b="1" kern="100" dirty="0" err="1">
                <a:latin typeface="ADLaM Display" panose="0201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lll</a:t>
            </a:r>
            <a:endParaRPr lang="es-419" sz="1200" b="1" kern="100" dirty="0">
              <a:latin typeface="ADLaM Display" panose="02010000000000000000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es-419" sz="1200" b="1" kern="100" dirty="0">
                <a:effectLst/>
                <a:latin typeface="ADLaM Display" panose="0201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INTRODUCCION A LA NOM 035 STPS 2018 FA</a:t>
            </a:r>
            <a:r>
              <a:rPr lang="es-419" sz="1200" b="1" kern="100" dirty="0">
                <a:latin typeface="ADLaM Display" panose="0201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CTORES DE RIESGO PSICOSOCIAL</a:t>
            </a:r>
            <a:endParaRPr lang="es-MX" sz="12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0" name="CuadroTexto 29">
            <a:extLst>
              <a:ext uri="{FF2B5EF4-FFF2-40B4-BE49-F238E27FC236}">
                <a16:creationId xmlns:a16="http://schemas.microsoft.com/office/drawing/2014/main" id="{8B81E5C7-3B0B-8ACC-E7E1-A090339AE85E}"/>
              </a:ext>
            </a:extLst>
          </p:cNvPr>
          <p:cNvSpPr txBox="1"/>
          <p:nvPr/>
        </p:nvSpPr>
        <p:spPr>
          <a:xfrm>
            <a:off x="4563026" y="6250993"/>
            <a:ext cx="312964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419" sz="900" b="1" u="sng" dirty="0"/>
              <a:t>MODULO 1</a:t>
            </a:r>
            <a:endParaRPr lang="es-419" sz="900" b="1" dirty="0"/>
          </a:p>
          <a:p>
            <a:pPr algn="ctr"/>
            <a:r>
              <a:rPr lang="es-419" sz="900" b="1" kern="100" dirty="0">
                <a:ln>
                  <a:noFill/>
                </a:ln>
                <a:effectLst/>
                <a:latin typeface="ADLaM Display" panose="0201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PROFESIONALIZACIÓN DE LIDERES DE SEGURIDAD</a:t>
            </a:r>
            <a:r>
              <a:rPr lang="es-419" sz="900" b="1" dirty="0"/>
              <a:t>  </a:t>
            </a:r>
            <a:endParaRPr lang="es-MX" sz="900" b="1" dirty="0"/>
          </a:p>
        </p:txBody>
      </p:sp>
      <p:sp>
        <p:nvSpPr>
          <p:cNvPr id="31" name="CuadroTexto 30">
            <a:extLst>
              <a:ext uri="{FF2B5EF4-FFF2-40B4-BE49-F238E27FC236}">
                <a16:creationId xmlns:a16="http://schemas.microsoft.com/office/drawing/2014/main" id="{60E9B16D-76F2-CB10-D689-EEB56B758019}"/>
              </a:ext>
            </a:extLst>
          </p:cNvPr>
          <p:cNvSpPr txBox="1"/>
          <p:nvPr/>
        </p:nvSpPr>
        <p:spPr>
          <a:xfrm>
            <a:off x="2424192" y="823892"/>
            <a:ext cx="819673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419" sz="2800" b="1" kern="100" dirty="0">
                <a:latin typeface="Bauhaus 93" panose="04030905020B02020C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DESARROLLO Y GESTION DE LA NOM 035 STPS 2018</a:t>
            </a:r>
            <a:endParaRPr lang="es-MX" sz="2800" kern="100" dirty="0">
              <a:effectLst/>
              <a:latin typeface="Bauhaus 93" panose="04030905020B02020C02" pitchFamily="82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B48B4724-BD13-DE67-F528-CF5010AE7700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6066" t="15473" r="3693" b="19746"/>
          <a:stretch/>
        </p:blipFill>
        <p:spPr>
          <a:xfrm>
            <a:off x="4588328" y="4189171"/>
            <a:ext cx="3309257" cy="14006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16357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uadroTexto 6">
            <a:extLst>
              <a:ext uri="{FF2B5EF4-FFF2-40B4-BE49-F238E27FC236}">
                <a16:creationId xmlns:a16="http://schemas.microsoft.com/office/drawing/2014/main" id="{C8658CBB-4511-0D65-5271-4EB28946881E}"/>
              </a:ext>
            </a:extLst>
          </p:cNvPr>
          <p:cNvSpPr txBox="1"/>
          <p:nvPr/>
        </p:nvSpPr>
        <p:spPr>
          <a:xfrm>
            <a:off x="1382487" y="2171951"/>
            <a:ext cx="7805056" cy="3139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s-MX" sz="2200" kern="1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Identificar factores de riesgo psicosocial. </a:t>
            </a: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s-MX" sz="2200" kern="1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Evaluar el entorno organizacional. </a:t>
            </a: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s-MX" sz="2200" kern="1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Implementar medidas preventivas. </a:t>
            </a: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s-MX" sz="2200" kern="1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Favorecer ambientes laborales saludables. </a:t>
            </a: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s-MX" sz="2200" kern="1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Reducir el estrés laboral. </a:t>
            </a: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s-MX" sz="2200" kern="1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Disminuir el ausentismo</a:t>
            </a:r>
            <a:r>
              <a:rPr lang="es-MX" sz="2200" kern="100" dirty="0"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s-MX" sz="2200" kern="1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Identificar factores de riesgo psicosocial. </a:t>
            </a: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s-MX" sz="2200" kern="1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Incrementar la productividad. </a:t>
            </a: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s-MX" sz="2200" kern="1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Mejorar la calidad de vida de los trabajadores</a:t>
            </a:r>
            <a:r>
              <a:rPr lang="es-MX" sz="2200" kern="1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es-MX" sz="2200" kern="100" dirty="0">
              <a:effectLst/>
              <a:latin typeface="Aptos" panose="020B00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68931533-3481-AC4D-BA55-85B4908F8C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81" y="5572626"/>
            <a:ext cx="12181119" cy="1312706"/>
          </a:xfrm>
          <a:prstGeom prst="rect">
            <a:avLst/>
          </a:prstGeom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5DB0B2FF-4DE0-DCC2-CF80-D51932F1C70C}"/>
              </a:ext>
            </a:extLst>
          </p:cNvPr>
          <p:cNvSpPr txBox="1"/>
          <p:nvPr/>
        </p:nvSpPr>
        <p:spPr>
          <a:xfrm>
            <a:off x="4588328" y="6552935"/>
            <a:ext cx="3015344" cy="2812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MX" sz="1200" u="sng" kern="100" dirty="0">
                <a:solidFill>
                  <a:srgbClr val="0563C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www.emprendedoresehs.com</a:t>
            </a:r>
            <a:endParaRPr lang="es-MX" sz="12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42C98BE3-CAC0-BCF2-FBF9-40694EBDD4D0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accent6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 rot="10800000">
            <a:off x="10880" y="-5488"/>
            <a:ext cx="12181118" cy="1348057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7F947892-CEC4-9A66-2533-F3CFA5704707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1857" t="26858" r="11714" b="25714"/>
          <a:stretch/>
        </p:blipFill>
        <p:spPr>
          <a:xfrm>
            <a:off x="10796156" y="614116"/>
            <a:ext cx="1360223" cy="480536"/>
          </a:xfrm>
          <a:prstGeom prst="rect">
            <a:avLst/>
          </a:prstGeom>
        </p:spPr>
      </p:pic>
      <p:sp>
        <p:nvSpPr>
          <p:cNvPr id="14" name="Rectángulo 13">
            <a:extLst>
              <a:ext uri="{FF2B5EF4-FFF2-40B4-BE49-F238E27FC236}">
                <a16:creationId xmlns:a16="http://schemas.microsoft.com/office/drawing/2014/main" id="{69A0EB83-A13B-0ECF-365B-2ECC81255C40}"/>
              </a:ext>
            </a:extLst>
          </p:cNvPr>
          <p:cNvSpPr/>
          <p:nvPr/>
        </p:nvSpPr>
        <p:spPr>
          <a:xfrm>
            <a:off x="3483429" y="6128656"/>
            <a:ext cx="5780314" cy="2814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5" name="Rectángulo 14">
            <a:extLst>
              <a:ext uri="{FF2B5EF4-FFF2-40B4-BE49-F238E27FC236}">
                <a16:creationId xmlns:a16="http://schemas.microsoft.com/office/drawing/2014/main" id="{634AECAA-51DD-75F4-B26E-83A682657592}"/>
              </a:ext>
            </a:extLst>
          </p:cNvPr>
          <p:cNvSpPr/>
          <p:nvPr/>
        </p:nvSpPr>
        <p:spPr>
          <a:xfrm>
            <a:off x="4563026" y="473406"/>
            <a:ext cx="5780314" cy="2814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17" name="Imagen 16">
            <a:extLst>
              <a:ext uri="{FF2B5EF4-FFF2-40B4-BE49-F238E27FC236}">
                <a16:creationId xmlns:a16="http://schemas.microsoft.com/office/drawing/2014/main" id="{01A90D22-B2DF-53C7-7D61-24D8077C6C5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611" y="819942"/>
            <a:ext cx="963603" cy="943408"/>
          </a:xfrm>
          <a:prstGeom prst="rect">
            <a:avLst/>
          </a:prstGeom>
        </p:spPr>
      </p:pic>
      <p:sp>
        <p:nvSpPr>
          <p:cNvPr id="18" name="CuadroTexto 17">
            <a:extLst>
              <a:ext uri="{FF2B5EF4-FFF2-40B4-BE49-F238E27FC236}">
                <a16:creationId xmlns:a16="http://schemas.microsoft.com/office/drawing/2014/main" id="{CA36E4B2-0FE6-9DF6-6DE5-4FFA6FF94290}"/>
              </a:ext>
            </a:extLst>
          </p:cNvPr>
          <p:cNvSpPr txBox="1"/>
          <p:nvPr/>
        </p:nvSpPr>
        <p:spPr>
          <a:xfrm>
            <a:off x="1382487" y="1571500"/>
            <a:ext cx="5638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400" b="1" u="sng" dirty="0"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CUALES SON LOS OBJETIVOS DE ESTA NOM </a:t>
            </a:r>
            <a:endParaRPr lang="es-MX" sz="2400" b="1" u="sng" dirty="0">
              <a:cs typeface="Arial" panose="020B0604020202020204" pitchFamily="34" charset="0"/>
            </a:endParaRPr>
          </a:p>
        </p:txBody>
      </p:sp>
      <p:sp>
        <p:nvSpPr>
          <p:cNvPr id="26" name="CuadroTexto 25">
            <a:extLst>
              <a:ext uri="{FF2B5EF4-FFF2-40B4-BE49-F238E27FC236}">
                <a16:creationId xmlns:a16="http://schemas.microsoft.com/office/drawing/2014/main" id="{A272B8EA-5BBE-C316-7FA0-75C76183D45A}"/>
              </a:ext>
            </a:extLst>
          </p:cNvPr>
          <p:cNvSpPr txBox="1"/>
          <p:nvPr/>
        </p:nvSpPr>
        <p:spPr>
          <a:xfrm>
            <a:off x="3483429" y="454274"/>
            <a:ext cx="60666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419" sz="1200" b="1" kern="100" dirty="0">
                <a:latin typeface="ADLaM Display" panose="0201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CAPITULO </a:t>
            </a:r>
            <a:r>
              <a:rPr lang="es-419" sz="1200" b="1" kern="100" dirty="0" err="1">
                <a:latin typeface="ADLaM Display" panose="0201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lll</a:t>
            </a:r>
            <a:endParaRPr lang="es-419" sz="1200" b="1" kern="100" dirty="0">
              <a:latin typeface="ADLaM Display" panose="02010000000000000000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es-419" sz="1200" b="1" kern="100" dirty="0">
                <a:effectLst/>
                <a:latin typeface="ADLaM Display" panose="0201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INTRODUCCION A LA NOM 035 STPS 2018 FA</a:t>
            </a:r>
            <a:r>
              <a:rPr lang="es-419" sz="1200" b="1" kern="100" dirty="0">
                <a:latin typeface="ADLaM Display" panose="0201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CTORES DE RIESGO PSICOSOCIAL</a:t>
            </a:r>
            <a:endParaRPr lang="es-MX" sz="12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0" name="CuadroTexto 29">
            <a:extLst>
              <a:ext uri="{FF2B5EF4-FFF2-40B4-BE49-F238E27FC236}">
                <a16:creationId xmlns:a16="http://schemas.microsoft.com/office/drawing/2014/main" id="{8B81E5C7-3B0B-8ACC-E7E1-A090339AE85E}"/>
              </a:ext>
            </a:extLst>
          </p:cNvPr>
          <p:cNvSpPr txBox="1"/>
          <p:nvPr/>
        </p:nvSpPr>
        <p:spPr>
          <a:xfrm>
            <a:off x="4563026" y="6250993"/>
            <a:ext cx="312964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419" sz="900" b="1" u="sng" dirty="0"/>
              <a:t>MODULO 1</a:t>
            </a:r>
            <a:endParaRPr lang="es-419" sz="900" b="1" dirty="0"/>
          </a:p>
          <a:p>
            <a:pPr algn="ctr"/>
            <a:r>
              <a:rPr lang="es-419" sz="900" b="1" kern="100" dirty="0">
                <a:ln>
                  <a:noFill/>
                </a:ln>
                <a:effectLst/>
                <a:latin typeface="ADLaM Display" panose="0201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PROFESIONALIZACIÓN DE LIDERES DE SEGURIDAD</a:t>
            </a:r>
            <a:r>
              <a:rPr lang="es-419" sz="900" b="1" dirty="0"/>
              <a:t>  </a:t>
            </a:r>
            <a:endParaRPr lang="es-MX" sz="900" b="1" dirty="0"/>
          </a:p>
        </p:txBody>
      </p:sp>
      <p:sp>
        <p:nvSpPr>
          <p:cNvPr id="31" name="CuadroTexto 30">
            <a:extLst>
              <a:ext uri="{FF2B5EF4-FFF2-40B4-BE49-F238E27FC236}">
                <a16:creationId xmlns:a16="http://schemas.microsoft.com/office/drawing/2014/main" id="{60E9B16D-76F2-CB10-D689-EEB56B758019}"/>
              </a:ext>
            </a:extLst>
          </p:cNvPr>
          <p:cNvSpPr txBox="1"/>
          <p:nvPr/>
        </p:nvSpPr>
        <p:spPr>
          <a:xfrm>
            <a:off x="2424192" y="823892"/>
            <a:ext cx="819673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419" sz="2800" b="1" kern="100" dirty="0">
                <a:latin typeface="Bauhaus 93" panose="04030905020B02020C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DESARROLLO Y GESTION DE LA NOM 035 STPS 2018</a:t>
            </a:r>
            <a:endParaRPr lang="es-MX" sz="2800" kern="100" dirty="0">
              <a:effectLst/>
              <a:latin typeface="Bauhaus 93" panose="04030905020B02020C02" pitchFamily="82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F54E60F3-82A5-4C02-558D-FFA34F0DFB8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538416" y="1936687"/>
            <a:ext cx="3609847" cy="3609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09599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uadroTexto 6">
            <a:extLst>
              <a:ext uri="{FF2B5EF4-FFF2-40B4-BE49-F238E27FC236}">
                <a16:creationId xmlns:a16="http://schemas.microsoft.com/office/drawing/2014/main" id="{C8658CBB-4511-0D65-5271-4EB28946881E}"/>
              </a:ext>
            </a:extLst>
          </p:cNvPr>
          <p:cNvSpPr txBox="1"/>
          <p:nvPr/>
        </p:nvSpPr>
        <p:spPr>
          <a:xfrm>
            <a:off x="1415144" y="2155368"/>
            <a:ext cx="7195456" cy="3477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buSzPts val="1000"/>
              <a:tabLst>
                <a:tab pos="457200" algn="l"/>
              </a:tabLst>
            </a:pPr>
            <a:r>
              <a:rPr lang="es-MX" sz="2200" kern="1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Todas las empresas ya sea 15 y 50 colaboradores o mas de 50 deben:</a:t>
            </a:r>
          </a:p>
          <a:p>
            <a:pPr lvl="0">
              <a:buSzPts val="1000"/>
              <a:tabLst>
                <a:tab pos="457200" algn="l"/>
              </a:tabLst>
            </a:pPr>
            <a:endParaRPr lang="es-MX" sz="2200" kern="100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buSzPts val="1000"/>
              <a:tabLst>
                <a:tab pos="457200" algn="l"/>
              </a:tabLst>
            </a:pPr>
            <a:r>
              <a:rPr lang="es-MX" sz="2200" kern="1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Disponer de una política de prevención de riesgo psicosocial.</a:t>
            </a:r>
          </a:p>
          <a:p>
            <a:pPr lvl="0">
              <a:buSzPts val="1000"/>
              <a:tabLst>
                <a:tab pos="457200" algn="l"/>
              </a:tabLst>
            </a:pPr>
            <a:endParaRPr lang="es-MX" sz="2200" kern="100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buSzPts val="1000"/>
              <a:tabLst>
                <a:tab pos="457200" algn="l"/>
              </a:tabLst>
            </a:pPr>
            <a:r>
              <a:rPr lang="es-MX" sz="2200" kern="1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Adoptar las medidas para prevenir y controlar los factores de riesgo psicosocial.</a:t>
            </a:r>
          </a:p>
          <a:p>
            <a:pPr lvl="0">
              <a:buSzPts val="1000"/>
              <a:tabLst>
                <a:tab pos="457200" algn="l"/>
              </a:tabLst>
            </a:pPr>
            <a:endParaRPr lang="es-MX" sz="2200" kern="100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buSzPts val="1000"/>
              <a:tabLst>
                <a:tab pos="457200" algn="l"/>
              </a:tabLst>
            </a:pPr>
            <a:r>
              <a:rPr lang="es-MX" sz="2200" kern="1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Identificar a los trabajadores que fueron sujetos a situaciones traumáticas severas y canalizarlos para su atención. 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68931533-3481-AC4D-BA55-85B4908F8C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81" y="5572626"/>
            <a:ext cx="12181119" cy="1312706"/>
          </a:xfrm>
          <a:prstGeom prst="rect">
            <a:avLst/>
          </a:prstGeom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5DB0B2FF-4DE0-DCC2-CF80-D51932F1C70C}"/>
              </a:ext>
            </a:extLst>
          </p:cNvPr>
          <p:cNvSpPr txBox="1"/>
          <p:nvPr/>
        </p:nvSpPr>
        <p:spPr>
          <a:xfrm>
            <a:off x="4588328" y="6552935"/>
            <a:ext cx="3015344" cy="2812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MX" sz="1200" u="sng" kern="100" dirty="0">
                <a:solidFill>
                  <a:srgbClr val="0563C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www.emprendedoresehs.com</a:t>
            </a:r>
            <a:endParaRPr lang="es-MX" sz="12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42C98BE3-CAC0-BCF2-FBF9-40694EBDD4D0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accent6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 rot="10800000">
            <a:off x="10880" y="-5488"/>
            <a:ext cx="12181118" cy="1348057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7F947892-CEC4-9A66-2533-F3CFA5704707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1857" t="26858" r="11714" b="25714"/>
          <a:stretch/>
        </p:blipFill>
        <p:spPr>
          <a:xfrm>
            <a:off x="10796156" y="614116"/>
            <a:ext cx="1360223" cy="480536"/>
          </a:xfrm>
          <a:prstGeom prst="rect">
            <a:avLst/>
          </a:prstGeom>
        </p:spPr>
      </p:pic>
      <p:sp>
        <p:nvSpPr>
          <p:cNvPr id="14" name="Rectángulo 13">
            <a:extLst>
              <a:ext uri="{FF2B5EF4-FFF2-40B4-BE49-F238E27FC236}">
                <a16:creationId xmlns:a16="http://schemas.microsoft.com/office/drawing/2014/main" id="{69A0EB83-A13B-0ECF-365B-2ECC81255C40}"/>
              </a:ext>
            </a:extLst>
          </p:cNvPr>
          <p:cNvSpPr/>
          <p:nvPr/>
        </p:nvSpPr>
        <p:spPr>
          <a:xfrm>
            <a:off x="3483429" y="6128656"/>
            <a:ext cx="5780314" cy="2814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5" name="Rectángulo 14">
            <a:extLst>
              <a:ext uri="{FF2B5EF4-FFF2-40B4-BE49-F238E27FC236}">
                <a16:creationId xmlns:a16="http://schemas.microsoft.com/office/drawing/2014/main" id="{634AECAA-51DD-75F4-B26E-83A682657592}"/>
              </a:ext>
            </a:extLst>
          </p:cNvPr>
          <p:cNvSpPr/>
          <p:nvPr/>
        </p:nvSpPr>
        <p:spPr>
          <a:xfrm>
            <a:off x="4563026" y="473406"/>
            <a:ext cx="5780314" cy="2814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17" name="Imagen 16">
            <a:extLst>
              <a:ext uri="{FF2B5EF4-FFF2-40B4-BE49-F238E27FC236}">
                <a16:creationId xmlns:a16="http://schemas.microsoft.com/office/drawing/2014/main" id="{01A90D22-B2DF-53C7-7D61-24D8077C6C5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611" y="819942"/>
            <a:ext cx="963603" cy="943408"/>
          </a:xfrm>
          <a:prstGeom prst="rect">
            <a:avLst/>
          </a:prstGeom>
        </p:spPr>
      </p:pic>
      <p:sp>
        <p:nvSpPr>
          <p:cNvPr id="18" name="CuadroTexto 17">
            <a:extLst>
              <a:ext uri="{FF2B5EF4-FFF2-40B4-BE49-F238E27FC236}">
                <a16:creationId xmlns:a16="http://schemas.microsoft.com/office/drawing/2014/main" id="{CA36E4B2-0FE6-9DF6-6DE5-4FFA6FF94290}"/>
              </a:ext>
            </a:extLst>
          </p:cNvPr>
          <p:cNvSpPr txBox="1"/>
          <p:nvPr/>
        </p:nvSpPr>
        <p:spPr>
          <a:xfrm>
            <a:off x="1313848" y="1532517"/>
            <a:ext cx="70103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400" b="1" u="sng" dirty="0"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QUE NECESITAS CONOCER DE LA NOM 035 STPS 2018 </a:t>
            </a:r>
            <a:endParaRPr lang="es-MX" sz="2400" b="1" u="sng" dirty="0">
              <a:cs typeface="Arial" panose="020B0604020202020204" pitchFamily="34" charset="0"/>
            </a:endParaRPr>
          </a:p>
        </p:txBody>
      </p:sp>
      <p:sp>
        <p:nvSpPr>
          <p:cNvPr id="26" name="CuadroTexto 25">
            <a:extLst>
              <a:ext uri="{FF2B5EF4-FFF2-40B4-BE49-F238E27FC236}">
                <a16:creationId xmlns:a16="http://schemas.microsoft.com/office/drawing/2014/main" id="{A272B8EA-5BBE-C316-7FA0-75C76183D45A}"/>
              </a:ext>
            </a:extLst>
          </p:cNvPr>
          <p:cNvSpPr txBox="1"/>
          <p:nvPr/>
        </p:nvSpPr>
        <p:spPr>
          <a:xfrm>
            <a:off x="3483429" y="454274"/>
            <a:ext cx="60666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419" sz="1200" b="1" kern="100" dirty="0">
                <a:latin typeface="ADLaM Display" panose="0201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CAPITULO </a:t>
            </a:r>
            <a:r>
              <a:rPr lang="es-419" sz="1200" b="1" kern="100" dirty="0" err="1">
                <a:latin typeface="ADLaM Display" panose="0201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lll</a:t>
            </a:r>
            <a:endParaRPr lang="es-419" sz="1200" b="1" kern="100" dirty="0">
              <a:latin typeface="ADLaM Display" panose="02010000000000000000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es-419" sz="1200" b="1" kern="100" dirty="0">
                <a:effectLst/>
                <a:latin typeface="ADLaM Display" panose="0201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INTRODUCCION A LA NOM 035 STPS 2018 FA</a:t>
            </a:r>
            <a:r>
              <a:rPr lang="es-419" sz="1200" b="1" kern="100" dirty="0">
                <a:latin typeface="ADLaM Display" panose="0201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CTORES DE RIESGO PSICOSOCIAL</a:t>
            </a:r>
            <a:endParaRPr lang="es-MX" sz="12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0" name="CuadroTexto 29">
            <a:extLst>
              <a:ext uri="{FF2B5EF4-FFF2-40B4-BE49-F238E27FC236}">
                <a16:creationId xmlns:a16="http://schemas.microsoft.com/office/drawing/2014/main" id="{8B81E5C7-3B0B-8ACC-E7E1-A090339AE85E}"/>
              </a:ext>
            </a:extLst>
          </p:cNvPr>
          <p:cNvSpPr txBox="1"/>
          <p:nvPr/>
        </p:nvSpPr>
        <p:spPr>
          <a:xfrm>
            <a:off x="4563026" y="6250993"/>
            <a:ext cx="312964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419" sz="900" b="1" u="sng" dirty="0"/>
              <a:t>MODULO 1</a:t>
            </a:r>
            <a:endParaRPr lang="es-419" sz="900" b="1" dirty="0"/>
          </a:p>
          <a:p>
            <a:pPr algn="ctr"/>
            <a:r>
              <a:rPr lang="es-419" sz="900" b="1" kern="100" dirty="0">
                <a:ln>
                  <a:noFill/>
                </a:ln>
                <a:effectLst/>
                <a:latin typeface="ADLaM Display" panose="0201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PROFESIONALIZACIÓN DE LIDERES DE SEGURIDAD</a:t>
            </a:r>
            <a:r>
              <a:rPr lang="es-419" sz="900" b="1" dirty="0"/>
              <a:t>  </a:t>
            </a:r>
            <a:endParaRPr lang="es-MX" sz="900" b="1" dirty="0"/>
          </a:p>
        </p:txBody>
      </p:sp>
      <p:sp>
        <p:nvSpPr>
          <p:cNvPr id="31" name="CuadroTexto 30">
            <a:extLst>
              <a:ext uri="{FF2B5EF4-FFF2-40B4-BE49-F238E27FC236}">
                <a16:creationId xmlns:a16="http://schemas.microsoft.com/office/drawing/2014/main" id="{60E9B16D-76F2-CB10-D689-EEB56B758019}"/>
              </a:ext>
            </a:extLst>
          </p:cNvPr>
          <p:cNvSpPr txBox="1"/>
          <p:nvPr/>
        </p:nvSpPr>
        <p:spPr>
          <a:xfrm>
            <a:off x="2424192" y="823892"/>
            <a:ext cx="819673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419" sz="2800" b="1" kern="100" dirty="0">
                <a:latin typeface="Bauhaus 93" panose="04030905020B02020C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DESARROLLO Y GESTION DE LA NOM 035 STPS 2018</a:t>
            </a:r>
            <a:endParaRPr lang="es-MX" sz="2800" kern="100" dirty="0">
              <a:effectLst/>
              <a:latin typeface="Bauhaus 93" panose="04030905020B02020C02" pitchFamily="82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1097113E-0531-8C4C-BE4A-2ED49BCB5A82}"/>
              </a:ext>
            </a:extLst>
          </p:cNvPr>
          <p:cNvSpPr txBox="1"/>
          <p:nvPr/>
        </p:nvSpPr>
        <p:spPr>
          <a:xfrm>
            <a:off x="-172070" y="1936154"/>
            <a:ext cx="178105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419" sz="2400" b="1" kern="100" dirty="0">
                <a:highlight>
                  <a:srgbClr val="00FF00"/>
                </a:highlight>
                <a:latin typeface="Arial" panose="020B0604020202020204" pitchFamily="34" charset="0"/>
                <a:cs typeface="Times New Roman" panose="02020603050405020304" pitchFamily="18" charset="0"/>
              </a:rPr>
              <a:t>P</a:t>
            </a:r>
            <a:r>
              <a:rPr lang="es-MX" sz="2400" b="1" kern="100" dirty="0">
                <a:highlight>
                  <a:srgbClr val="00FF00"/>
                </a:highlight>
                <a:latin typeface="Arial" panose="020B0604020202020204" pitchFamily="34" charset="0"/>
                <a:cs typeface="Times New Roman" panose="02020603050405020304" pitchFamily="18" charset="0"/>
              </a:rPr>
              <a:t>ASO # 1 </a:t>
            </a:r>
            <a:endParaRPr lang="es-MX" sz="2400" b="1" dirty="0">
              <a:highlight>
                <a:srgbClr val="00FF00"/>
              </a:highlight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E2EBC7AC-E2F9-F572-8383-D74982036EFB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3706" t="11874" r="71089" b="40117"/>
          <a:stretch/>
        </p:blipFill>
        <p:spPr>
          <a:xfrm>
            <a:off x="8830759" y="2611775"/>
            <a:ext cx="3025161" cy="2270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8598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uadroTexto 6">
            <a:extLst>
              <a:ext uri="{FF2B5EF4-FFF2-40B4-BE49-F238E27FC236}">
                <a16:creationId xmlns:a16="http://schemas.microsoft.com/office/drawing/2014/main" id="{C8658CBB-4511-0D65-5271-4EB28946881E}"/>
              </a:ext>
            </a:extLst>
          </p:cNvPr>
          <p:cNvSpPr txBox="1"/>
          <p:nvPr/>
        </p:nvSpPr>
        <p:spPr>
          <a:xfrm>
            <a:off x="1480459" y="2313585"/>
            <a:ext cx="8167605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buSzPts val="1000"/>
              <a:tabLst>
                <a:tab pos="457200" algn="l"/>
              </a:tabLst>
            </a:pPr>
            <a:r>
              <a:rPr lang="es-419" sz="2200" kern="1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Socializar y dar difusión entre los colaboradores para que sepan que se esta implementando esta norma a través de trípticos y/o documentos.</a:t>
            </a:r>
            <a:endParaRPr lang="es-MX" sz="2200" kern="100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68931533-3481-AC4D-BA55-85B4908F8C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81" y="5572626"/>
            <a:ext cx="12181119" cy="1312706"/>
          </a:xfrm>
          <a:prstGeom prst="rect">
            <a:avLst/>
          </a:prstGeom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5DB0B2FF-4DE0-DCC2-CF80-D51932F1C70C}"/>
              </a:ext>
            </a:extLst>
          </p:cNvPr>
          <p:cNvSpPr txBox="1"/>
          <p:nvPr/>
        </p:nvSpPr>
        <p:spPr>
          <a:xfrm>
            <a:off x="4588328" y="6552935"/>
            <a:ext cx="3015344" cy="2812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MX" sz="1200" u="sng" kern="100" dirty="0">
                <a:solidFill>
                  <a:srgbClr val="0563C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www.emprendedoresehs.com</a:t>
            </a:r>
            <a:endParaRPr lang="es-MX" sz="12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42C98BE3-CAC0-BCF2-FBF9-40694EBDD4D0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accent6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 rot="10800000">
            <a:off x="10880" y="-5488"/>
            <a:ext cx="12181118" cy="1348057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7F947892-CEC4-9A66-2533-F3CFA5704707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1857" t="26858" r="11714" b="25714"/>
          <a:stretch/>
        </p:blipFill>
        <p:spPr>
          <a:xfrm>
            <a:off x="10796156" y="614116"/>
            <a:ext cx="1360223" cy="480536"/>
          </a:xfrm>
          <a:prstGeom prst="rect">
            <a:avLst/>
          </a:prstGeom>
        </p:spPr>
      </p:pic>
      <p:sp>
        <p:nvSpPr>
          <p:cNvPr id="14" name="Rectángulo 13">
            <a:extLst>
              <a:ext uri="{FF2B5EF4-FFF2-40B4-BE49-F238E27FC236}">
                <a16:creationId xmlns:a16="http://schemas.microsoft.com/office/drawing/2014/main" id="{69A0EB83-A13B-0ECF-365B-2ECC81255C40}"/>
              </a:ext>
            </a:extLst>
          </p:cNvPr>
          <p:cNvSpPr/>
          <p:nvPr/>
        </p:nvSpPr>
        <p:spPr>
          <a:xfrm>
            <a:off x="3483429" y="6128656"/>
            <a:ext cx="5780314" cy="2814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5" name="Rectángulo 14">
            <a:extLst>
              <a:ext uri="{FF2B5EF4-FFF2-40B4-BE49-F238E27FC236}">
                <a16:creationId xmlns:a16="http://schemas.microsoft.com/office/drawing/2014/main" id="{634AECAA-51DD-75F4-B26E-83A682657592}"/>
              </a:ext>
            </a:extLst>
          </p:cNvPr>
          <p:cNvSpPr/>
          <p:nvPr/>
        </p:nvSpPr>
        <p:spPr>
          <a:xfrm>
            <a:off x="4563026" y="473406"/>
            <a:ext cx="5780314" cy="2814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17" name="Imagen 16">
            <a:extLst>
              <a:ext uri="{FF2B5EF4-FFF2-40B4-BE49-F238E27FC236}">
                <a16:creationId xmlns:a16="http://schemas.microsoft.com/office/drawing/2014/main" id="{01A90D22-B2DF-53C7-7D61-24D8077C6C5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611" y="819942"/>
            <a:ext cx="963603" cy="943408"/>
          </a:xfrm>
          <a:prstGeom prst="rect">
            <a:avLst/>
          </a:prstGeom>
        </p:spPr>
      </p:pic>
      <p:sp>
        <p:nvSpPr>
          <p:cNvPr id="18" name="CuadroTexto 17">
            <a:extLst>
              <a:ext uri="{FF2B5EF4-FFF2-40B4-BE49-F238E27FC236}">
                <a16:creationId xmlns:a16="http://schemas.microsoft.com/office/drawing/2014/main" id="{CA36E4B2-0FE6-9DF6-6DE5-4FFA6FF94290}"/>
              </a:ext>
            </a:extLst>
          </p:cNvPr>
          <p:cNvSpPr txBox="1"/>
          <p:nvPr/>
        </p:nvSpPr>
        <p:spPr>
          <a:xfrm>
            <a:off x="1313848" y="1532517"/>
            <a:ext cx="70103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400" b="1" u="sng" dirty="0"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QUE NECESITAS CONOCER DE LA NOM 035 STPS 2018 </a:t>
            </a:r>
            <a:endParaRPr lang="es-MX" sz="2400" b="1" u="sng" dirty="0">
              <a:cs typeface="Arial" panose="020B0604020202020204" pitchFamily="34" charset="0"/>
            </a:endParaRPr>
          </a:p>
        </p:txBody>
      </p:sp>
      <p:sp>
        <p:nvSpPr>
          <p:cNvPr id="26" name="CuadroTexto 25">
            <a:extLst>
              <a:ext uri="{FF2B5EF4-FFF2-40B4-BE49-F238E27FC236}">
                <a16:creationId xmlns:a16="http://schemas.microsoft.com/office/drawing/2014/main" id="{A272B8EA-5BBE-C316-7FA0-75C76183D45A}"/>
              </a:ext>
            </a:extLst>
          </p:cNvPr>
          <p:cNvSpPr txBox="1"/>
          <p:nvPr/>
        </p:nvSpPr>
        <p:spPr>
          <a:xfrm>
            <a:off x="3483429" y="454274"/>
            <a:ext cx="60666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419" sz="1200" b="1" kern="100" dirty="0">
                <a:latin typeface="ADLaM Display" panose="0201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CAPITULO </a:t>
            </a:r>
            <a:r>
              <a:rPr lang="es-419" sz="1200" b="1" kern="100" dirty="0" err="1">
                <a:latin typeface="ADLaM Display" panose="0201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lll</a:t>
            </a:r>
            <a:endParaRPr lang="es-419" sz="1200" b="1" kern="100" dirty="0">
              <a:latin typeface="ADLaM Display" panose="02010000000000000000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es-419" sz="1200" b="1" kern="100" dirty="0">
                <a:effectLst/>
                <a:latin typeface="ADLaM Display" panose="0201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INTRODUCCION A LA NOM 035 STPS 2018 FA</a:t>
            </a:r>
            <a:r>
              <a:rPr lang="es-419" sz="1200" b="1" kern="100" dirty="0">
                <a:latin typeface="ADLaM Display" panose="0201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CTORES DE RIESGO PSICOSOCIAL</a:t>
            </a:r>
            <a:endParaRPr lang="es-MX" sz="12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0" name="CuadroTexto 29">
            <a:extLst>
              <a:ext uri="{FF2B5EF4-FFF2-40B4-BE49-F238E27FC236}">
                <a16:creationId xmlns:a16="http://schemas.microsoft.com/office/drawing/2014/main" id="{8B81E5C7-3B0B-8ACC-E7E1-A090339AE85E}"/>
              </a:ext>
            </a:extLst>
          </p:cNvPr>
          <p:cNvSpPr txBox="1"/>
          <p:nvPr/>
        </p:nvSpPr>
        <p:spPr>
          <a:xfrm>
            <a:off x="4563026" y="6250993"/>
            <a:ext cx="312964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419" sz="900" b="1" u="sng" dirty="0"/>
              <a:t>MODULO 1</a:t>
            </a:r>
            <a:endParaRPr lang="es-419" sz="900" b="1" dirty="0"/>
          </a:p>
          <a:p>
            <a:pPr algn="ctr"/>
            <a:r>
              <a:rPr lang="es-419" sz="900" b="1" kern="100" dirty="0">
                <a:ln>
                  <a:noFill/>
                </a:ln>
                <a:effectLst/>
                <a:latin typeface="ADLaM Display" panose="0201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PROFESIONALIZACIÓN DE LIDERES DE SEGURIDAD</a:t>
            </a:r>
            <a:r>
              <a:rPr lang="es-419" sz="900" b="1" dirty="0"/>
              <a:t>  </a:t>
            </a:r>
            <a:endParaRPr lang="es-MX" sz="900" b="1" dirty="0"/>
          </a:p>
        </p:txBody>
      </p:sp>
      <p:sp>
        <p:nvSpPr>
          <p:cNvPr id="31" name="CuadroTexto 30">
            <a:extLst>
              <a:ext uri="{FF2B5EF4-FFF2-40B4-BE49-F238E27FC236}">
                <a16:creationId xmlns:a16="http://schemas.microsoft.com/office/drawing/2014/main" id="{60E9B16D-76F2-CB10-D689-EEB56B758019}"/>
              </a:ext>
            </a:extLst>
          </p:cNvPr>
          <p:cNvSpPr txBox="1"/>
          <p:nvPr/>
        </p:nvSpPr>
        <p:spPr>
          <a:xfrm>
            <a:off x="2424192" y="823892"/>
            <a:ext cx="819673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419" sz="2800" b="1" kern="100" dirty="0">
                <a:latin typeface="Bauhaus 93" panose="04030905020B02020C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DESARROLLO Y GESTION DE LA NOM 035 STPS 2018</a:t>
            </a:r>
            <a:endParaRPr lang="es-MX" sz="2800" kern="100" dirty="0">
              <a:effectLst/>
              <a:latin typeface="Bauhaus 93" panose="04030905020B02020C02" pitchFamily="82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1097113E-0531-8C4C-BE4A-2ED49BCB5A82}"/>
              </a:ext>
            </a:extLst>
          </p:cNvPr>
          <p:cNvSpPr txBox="1"/>
          <p:nvPr/>
        </p:nvSpPr>
        <p:spPr>
          <a:xfrm>
            <a:off x="-172070" y="1936154"/>
            <a:ext cx="178105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419" sz="2400" b="1" kern="100" dirty="0">
                <a:highlight>
                  <a:srgbClr val="00FF00"/>
                </a:highlight>
                <a:latin typeface="Arial" panose="020B0604020202020204" pitchFamily="34" charset="0"/>
                <a:cs typeface="Times New Roman" panose="02020603050405020304" pitchFamily="18" charset="0"/>
              </a:rPr>
              <a:t>P</a:t>
            </a:r>
            <a:r>
              <a:rPr lang="es-MX" sz="2400" b="1" kern="100" dirty="0">
                <a:highlight>
                  <a:srgbClr val="00FF00"/>
                </a:highlight>
                <a:latin typeface="Arial" panose="020B0604020202020204" pitchFamily="34" charset="0"/>
                <a:cs typeface="Times New Roman" panose="02020603050405020304" pitchFamily="18" charset="0"/>
              </a:rPr>
              <a:t>ASO # 2 </a:t>
            </a:r>
            <a:endParaRPr lang="es-MX" sz="2400" b="1" dirty="0">
              <a:highlight>
                <a:srgbClr val="00FF00"/>
              </a:highlight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88F6A7CD-C509-A53D-EDE0-014D24C5A0C9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17989" t="58852" r="56695" b="3900"/>
          <a:stretch/>
        </p:blipFill>
        <p:spPr>
          <a:xfrm>
            <a:off x="4588328" y="3831461"/>
            <a:ext cx="3113314" cy="18049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3602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uadroTexto 6">
            <a:extLst>
              <a:ext uri="{FF2B5EF4-FFF2-40B4-BE49-F238E27FC236}">
                <a16:creationId xmlns:a16="http://schemas.microsoft.com/office/drawing/2014/main" id="{C8658CBB-4511-0D65-5271-4EB28946881E}"/>
              </a:ext>
            </a:extLst>
          </p:cNvPr>
          <p:cNvSpPr txBox="1"/>
          <p:nvPr/>
        </p:nvSpPr>
        <p:spPr>
          <a:xfrm>
            <a:off x="1436914" y="2217680"/>
            <a:ext cx="8156721" cy="427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buSzPts val="1000"/>
              <a:tabLst>
                <a:tab pos="457200" algn="l"/>
              </a:tabLst>
            </a:pPr>
            <a:r>
              <a:rPr lang="es-419" sz="2200" kern="100" dirty="0">
                <a:ea typeface="Times New Roman" panose="02020603050405020304" pitchFamily="18" charset="0"/>
                <a:cs typeface="Times New Roman" panose="02020603050405020304" pitchFamily="18" charset="0"/>
              </a:rPr>
              <a:t>Implementar la política de prevención de riesgo psicosocial </a:t>
            </a:r>
            <a:r>
              <a:rPr lang="es-419" sz="2200" kern="1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s-MX" sz="2200" kern="100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68931533-3481-AC4D-BA55-85B4908F8C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81" y="5572626"/>
            <a:ext cx="12181119" cy="1312706"/>
          </a:xfrm>
          <a:prstGeom prst="rect">
            <a:avLst/>
          </a:prstGeom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5DB0B2FF-4DE0-DCC2-CF80-D51932F1C70C}"/>
              </a:ext>
            </a:extLst>
          </p:cNvPr>
          <p:cNvSpPr txBox="1"/>
          <p:nvPr/>
        </p:nvSpPr>
        <p:spPr>
          <a:xfrm>
            <a:off x="4588328" y="6552935"/>
            <a:ext cx="3015344" cy="2812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MX" sz="1200" u="sng" kern="100" dirty="0">
                <a:solidFill>
                  <a:srgbClr val="0563C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www.emprendedoresehs.com</a:t>
            </a:r>
            <a:endParaRPr lang="es-MX" sz="12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42C98BE3-CAC0-BCF2-FBF9-40694EBDD4D0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accent6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 rot="10800000">
            <a:off x="10880" y="-5488"/>
            <a:ext cx="12181118" cy="1348057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7F947892-CEC4-9A66-2533-F3CFA5704707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1857" t="26858" r="11714" b="25714"/>
          <a:stretch/>
        </p:blipFill>
        <p:spPr>
          <a:xfrm>
            <a:off x="10796156" y="614116"/>
            <a:ext cx="1360223" cy="480536"/>
          </a:xfrm>
          <a:prstGeom prst="rect">
            <a:avLst/>
          </a:prstGeom>
        </p:spPr>
      </p:pic>
      <p:sp>
        <p:nvSpPr>
          <p:cNvPr id="14" name="Rectángulo 13">
            <a:extLst>
              <a:ext uri="{FF2B5EF4-FFF2-40B4-BE49-F238E27FC236}">
                <a16:creationId xmlns:a16="http://schemas.microsoft.com/office/drawing/2014/main" id="{69A0EB83-A13B-0ECF-365B-2ECC81255C40}"/>
              </a:ext>
            </a:extLst>
          </p:cNvPr>
          <p:cNvSpPr/>
          <p:nvPr/>
        </p:nvSpPr>
        <p:spPr>
          <a:xfrm>
            <a:off x="3483429" y="6128656"/>
            <a:ext cx="5780314" cy="2814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5" name="Rectángulo 14">
            <a:extLst>
              <a:ext uri="{FF2B5EF4-FFF2-40B4-BE49-F238E27FC236}">
                <a16:creationId xmlns:a16="http://schemas.microsoft.com/office/drawing/2014/main" id="{634AECAA-51DD-75F4-B26E-83A682657592}"/>
              </a:ext>
            </a:extLst>
          </p:cNvPr>
          <p:cNvSpPr/>
          <p:nvPr/>
        </p:nvSpPr>
        <p:spPr>
          <a:xfrm>
            <a:off x="4563026" y="473406"/>
            <a:ext cx="5780314" cy="2814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17" name="Imagen 16">
            <a:extLst>
              <a:ext uri="{FF2B5EF4-FFF2-40B4-BE49-F238E27FC236}">
                <a16:creationId xmlns:a16="http://schemas.microsoft.com/office/drawing/2014/main" id="{01A90D22-B2DF-53C7-7D61-24D8077C6C5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611" y="819942"/>
            <a:ext cx="963603" cy="943408"/>
          </a:xfrm>
          <a:prstGeom prst="rect">
            <a:avLst/>
          </a:prstGeom>
        </p:spPr>
      </p:pic>
      <p:sp>
        <p:nvSpPr>
          <p:cNvPr id="18" name="CuadroTexto 17">
            <a:extLst>
              <a:ext uri="{FF2B5EF4-FFF2-40B4-BE49-F238E27FC236}">
                <a16:creationId xmlns:a16="http://schemas.microsoft.com/office/drawing/2014/main" id="{CA36E4B2-0FE6-9DF6-6DE5-4FFA6FF94290}"/>
              </a:ext>
            </a:extLst>
          </p:cNvPr>
          <p:cNvSpPr txBox="1"/>
          <p:nvPr/>
        </p:nvSpPr>
        <p:spPr>
          <a:xfrm>
            <a:off x="1313848" y="1532517"/>
            <a:ext cx="70103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400" b="1" u="sng" dirty="0"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QUE NECESITAS CONOCER DE LA NOM 035 STPS 2018 </a:t>
            </a:r>
            <a:endParaRPr lang="es-MX" sz="2400" b="1" u="sng" dirty="0">
              <a:cs typeface="Arial" panose="020B0604020202020204" pitchFamily="34" charset="0"/>
            </a:endParaRPr>
          </a:p>
        </p:txBody>
      </p:sp>
      <p:sp>
        <p:nvSpPr>
          <p:cNvPr id="26" name="CuadroTexto 25">
            <a:extLst>
              <a:ext uri="{FF2B5EF4-FFF2-40B4-BE49-F238E27FC236}">
                <a16:creationId xmlns:a16="http://schemas.microsoft.com/office/drawing/2014/main" id="{A272B8EA-5BBE-C316-7FA0-75C76183D45A}"/>
              </a:ext>
            </a:extLst>
          </p:cNvPr>
          <p:cNvSpPr txBox="1"/>
          <p:nvPr/>
        </p:nvSpPr>
        <p:spPr>
          <a:xfrm>
            <a:off x="3483429" y="454274"/>
            <a:ext cx="60666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419" sz="1200" b="1" kern="100" dirty="0">
                <a:latin typeface="ADLaM Display" panose="0201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CAPITULO </a:t>
            </a:r>
            <a:r>
              <a:rPr lang="es-419" sz="1200" b="1" kern="100" dirty="0" err="1">
                <a:latin typeface="ADLaM Display" panose="0201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lll</a:t>
            </a:r>
            <a:endParaRPr lang="es-419" sz="1200" b="1" kern="100" dirty="0">
              <a:latin typeface="ADLaM Display" panose="02010000000000000000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es-419" sz="1200" b="1" kern="100" dirty="0">
                <a:effectLst/>
                <a:latin typeface="ADLaM Display" panose="0201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INTRODUCCION A LA NOM 035 STPS 2018 FA</a:t>
            </a:r>
            <a:r>
              <a:rPr lang="es-419" sz="1200" b="1" kern="100" dirty="0">
                <a:latin typeface="ADLaM Display" panose="0201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CTORES DE RIESGO PSICOSOCIAL</a:t>
            </a:r>
            <a:endParaRPr lang="es-MX" sz="12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0" name="CuadroTexto 29">
            <a:extLst>
              <a:ext uri="{FF2B5EF4-FFF2-40B4-BE49-F238E27FC236}">
                <a16:creationId xmlns:a16="http://schemas.microsoft.com/office/drawing/2014/main" id="{8B81E5C7-3B0B-8ACC-E7E1-A090339AE85E}"/>
              </a:ext>
            </a:extLst>
          </p:cNvPr>
          <p:cNvSpPr txBox="1"/>
          <p:nvPr/>
        </p:nvSpPr>
        <p:spPr>
          <a:xfrm>
            <a:off x="4563026" y="6250993"/>
            <a:ext cx="312964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419" sz="900" b="1" u="sng" dirty="0"/>
              <a:t>MODULO 1</a:t>
            </a:r>
            <a:endParaRPr lang="es-419" sz="900" b="1" dirty="0"/>
          </a:p>
          <a:p>
            <a:pPr algn="ctr"/>
            <a:r>
              <a:rPr lang="es-419" sz="900" b="1" kern="100" dirty="0">
                <a:ln>
                  <a:noFill/>
                </a:ln>
                <a:effectLst/>
                <a:latin typeface="ADLaM Display" panose="0201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PROFESIONALIZACIÓN DE LIDERES DE SEGURIDAD</a:t>
            </a:r>
            <a:r>
              <a:rPr lang="es-419" sz="900" b="1" dirty="0"/>
              <a:t>  </a:t>
            </a:r>
            <a:endParaRPr lang="es-MX" sz="900" b="1" dirty="0"/>
          </a:p>
        </p:txBody>
      </p:sp>
      <p:sp>
        <p:nvSpPr>
          <p:cNvPr id="31" name="CuadroTexto 30">
            <a:extLst>
              <a:ext uri="{FF2B5EF4-FFF2-40B4-BE49-F238E27FC236}">
                <a16:creationId xmlns:a16="http://schemas.microsoft.com/office/drawing/2014/main" id="{60E9B16D-76F2-CB10-D689-EEB56B758019}"/>
              </a:ext>
            </a:extLst>
          </p:cNvPr>
          <p:cNvSpPr txBox="1"/>
          <p:nvPr/>
        </p:nvSpPr>
        <p:spPr>
          <a:xfrm>
            <a:off x="2424192" y="823892"/>
            <a:ext cx="819673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419" sz="2800" b="1" kern="100" dirty="0">
                <a:latin typeface="Bauhaus 93" panose="04030905020B02020C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DESARROLLO Y GESTION DE LA NOM 035 STPS 2018</a:t>
            </a:r>
            <a:endParaRPr lang="es-MX" sz="2800" kern="100" dirty="0">
              <a:effectLst/>
              <a:latin typeface="Bauhaus 93" panose="04030905020B02020C02" pitchFamily="82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1097113E-0531-8C4C-BE4A-2ED49BCB5A82}"/>
              </a:ext>
            </a:extLst>
          </p:cNvPr>
          <p:cNvSpPr txBox="1"/>
          <p:nvPr/>
        </p:nvSpPr>
        <p:spPr>
          <a:xfrm>
            <a:off x="-172070" y="1936154"/>
            <a:ext cx="1728727" cy="4587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419" sz="2400" b="1" kern="100" dirty="0">
                <a:highlight>
                  <a:srgbClr val="00FF00"/>
                </a:highlight>
                <a:latin typeface="Arial" panose="020B0604020202020204" pitchFamily="34" charset="0"/>
                <a:cs typeface="Times New Roman" panose="02020603050405020304" pitchFamily="18" charset="0"/>
              </a:rPr>
              <a:t>P</a:t>
            </a:r>
            <a:r>
              <a:rPr lang="es-MX" sz="2400" b="1" kern="100" dirty="0">
                <a:highlight>
                  <a:srgbClr val="00FF00"/>
                </a:highlight>
                <a:latin typeface="Arial" panose="020B0604020202020204" pitchFamily="34" charset="0"/>
                <a:cs typeface="Times New Roman" panose="02020603050405020304" pitchFamily="18" charset="0"/>
              </a:rPr>
              <a:t>ASO # 3 </a:t>
            </a:r>
            <a:endParaRPr lang="es-MX" sz="2400" b="1" dirty="0">
              <a:highlight>
                <a:srgbClr val="00FF00"/>
              </a:highlight>
            </a:endParaRP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323C6DE5-DF9B-A0D9-168F-CC8C3DA189CE}"/>
              </a:ext>
            </a:extLst>
          </p:cNvPr>
          <p:cNvSpPr txBox="1"/>
          <p:nvPr/>
        </p:nvSpPr>
        <p:spPr>
          <a:xfrm>
            <a:off x="-172070" y="2939142"/>
            <a:ext cx="1717842" cy="4685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419" sz="2400" b="1" kern="100" dirty="0">
                <a:highlight>
                  <a:srgbClr val="00FF00"/>
                </a:highlight>
                <a:latin typeface="Arial" panose="020B0604020202020204" pitchFamily="34" charset="0"/>
                <a:cs typeface="Times New Roman" panose="02020603050405020304" pitchFamily="18" charset="0"/>
              </a:rPr>
              <a:t>P</a:t>
            </a:r>
            <a:r>
              <a:rPr lang="es-MX" sz="2400" b="1" kern="100" dirty="0">
                <a:highlight>
                  <a:srgbClr val="00FF00"/>
                </a:highlight>
                <a:latin typeface="Arial" panose="020B0604020202020204" pitchFamily="34" charset="0"/>
                <a:cs typeface="Times New Roman" panose="02020603050405020304" pitchFamily="18" charset="0"/>
              </a:rPr>
              <a:t>ASO # 4 </a:t>
            </a:r>
            <a:endParaRPr lang="es-MX" sz="2400" b="1" dirty="0">
              <a:highlight>
                <a:srgbClr val="00FF00"/>
              </a:highlight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0549C90C-4A74-E8B9-FC2C-E05D3D5FC668}"/>
              </a:ext>
            </a:extLst>
          </p:cNvPr>
          <p:cNvSpPr txBox="1"/>
          <p:nvPr/>
        </p:nvSpPr>
        <p:spPr>
          <a:xfrm>
            <a:off x="1393370" y="3328697"/>
            <a:ext cx="8156721" cy="427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buSzPts val="1000"/>
              <a:tabLst>
                <a:tab pos="457200" algn="l"/>
              </a:tabLst>
            </a:pPr>
            <a:r>
              <a:rPr lang="es-419" sz="2200" kern="100" dirty="0">
                <a:ea typeface="Times New Roman" panose="02020603050405020304" pitchFamily="18" charset="0"/>
                <a:cs typeface="Times New Roman" panose="02020603050405020304" pitchFamily="18" charset="0"/>
              </a:rPr>
              <a:t>Identificación y análisis de factores de riesgo psicosocial </a:t>
            </a:r>
            <a:r>
              <a:rPr lang="es-419" sz="2200" kern="1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s-MX" sz="2200" kern="100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500D9A0B-1E41-0F47-F6ED-FC13CB4B0BCB}"/>
              </a:ext>
            </a:extLst>
          </p:cNvPr>
          <p:cNvSpPr txBox="1"/>
          <p:nvPr/>
        </p:nvSpPr>
        <p:spPr>
          <a:xfrm>
            <a:off x="-172072" y="4095964"/>
            <a:ext cx="1750501" cy="4651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419" sz="2400" b="1" kern="100" dirty="0">
                <a:highlight>
                  <a:srgbClr val="00FF00"/>
                </a:highlight>
                <a:latin typeface="Arial" panose="020B0604020202020204" pitchFamily="34" charset="0"/>
                <a:cs typeface="Times New Roman" panose="02020603050405020304" pitchFamily="18" charset="0"/>
              </a:rPr>
              <a:t>P</a:t>
            </a:r>
            <a:r>
              <a:rPr lang="es-MX" sz="2400" b="1" kern="100" dirty="0">
                <a:highlight>
                  <a:srgbClr val="00FF00"/>
                </a:highlight>
                <a:latin typeface="Arial" panose="020B0604020202020204" pitchFamily="34" charset="0"/>
                <a:cs typeface="Times New Roman" panose="02020603050405020304" pitchFamily="18" charset="0"/>
              </a:rPr>
              <a:t>ASO # 5 </a:t>
            </a:r>
            <a:endParaRPr lang="es-MX" sz="2400" b="1" dirty="0">
              <a:highlight>
                <a:srgbClr val="00FF00"/>
              </a:highlight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C0940153-5D3A-AB3C-B9A2-C7A13191E0A9}"/>
              </a:ext>
            </a:extLst>
          </p:cNvPr>
          <p:cNvSpPr txBox="1"/>
          <p:nvPr/>
        </p:nvSpPr>
        <p:spPr>
          <a:xfrm>
            <a:off x="1404256" y="4467548"/>
            <a:ext cx="8156721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buSzPts val="1000"/>
              <a:tabLst>
                <a:tab pos="457200" algn="l"/>
              </a:tabLst>
            </a:pPr>
            <a:r>
              <a:rPr lang="es-419" sz="2200" kern="1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Definir pautas de adopción.</a:t>
            </a:r>
          </a:p>
          <a:p>
            <a:pPr lvl="0">
              <a:buSzPts val="1000"/>
              <a:tabLst>
                <a:tab pos="457200" algn="l"/>
              </a:tabLst>
            </a:pPr>
            <a:endParaRPr lang="es-419" sz="2200" kern="100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buSzPts val="1000"/>
              <a:tabLst>
                <a:tab pos="457200" algn="l"/>
              </a:tabLst>
            </a:pPr>
            <a:r>
              <a:rPr lang="es-419" sz="2200" kern="1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Detección de casos graves.</a:t>
            </a:r>
            <a:endParaRPr lang="es-MX" sz="2200" kern="100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6F1F96F3-D61C-BF1A-A088-801FBFF1307D}"/>
              </a:ext>
            </a:extLst>
          </p:cNvPr>
          <p:cNvSpPr txBox="1"/>
          <p:nvPr/>
        </p:nvSpPr>
        <p:spPr>
          <a:xfrm>
            <a:off x="-172072" y="5457354"/>
            <a:ext cx="1750501" cy="4651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419" sz="2400" b="1" kern="100" dirty="0">
                <a:highlight>
                  <a:srgbClr val="00FF00"/>
                </a:highlight>
                <a:latin typeface="Arial" panose="020B0604020202020204" pitchFamily="34" charset="0"/>
                <a:cs typeface="Times New Roman" panose="02020603050405020304" pitchFamily="18" charset="0"/>
              </a:rPr>
              <a:t>P</a:t>
            </a:r>
            <a:r>
              <a:rPr lang="es-MX" sz="2400" b="1" kern="100" dirty="0">
                <a:highlight>
                  <a:srgbClr val="00FF00"/>
                </a:highlight>
                <a:latin typeface="Arial" panose="020B0604020202020204" pitchFamily="34" charset="0"/>
                <a:cs typeface="Times New Roman" panose="02020603050405020304" pitchFamily="18" charset="0"/>
              </a:rPr>
              <a:t>ASO # 6 </a:t>
            </a:r>
            <a:endParaRPr lang="es-MX" sz="2400" b="1" dirty="0">
              <a:highlight>
                <a:srgbClr val="00FF00"/>
              </a:highlight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2EB57414-F08C-E528-954A-8E288C8107FE}"/>
              </a:ext>
            </a:extLst>
          </p:cNvPr>
          <p:cNvSpPr txBox="1"/>
          <p:nvPr/>
        </p:nvSpPr>
        <p:spPr>
          <a:xfrm>
            <a:off x="1346506" y="5800937"/>
            <a:ext cx="7558009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buSzPts val="1000"/>
              <a:tabLst>
                <a:tab pos="457200" algn="l"/>
              </a:tabLst>
            </a:pPr>
            <a:r>
              <a:rPr lang="es-419" sz="2200" kern="100" dirty="0">
                <a:ea typeface="Times New Roman" panose="02020603050405020304" pitchFamily="18" charset="0"/>
                <a:cs typeface="Times New Roman" panose="02020603050405020304" pitchFamily="18" charset="0"/>
              </a:rPr>
              <a:t>Determinar recomendaciones e intervenciones necesarias</a:t>
            </a:r>
            <a:endParaRPr lang="es-MX" sz="2200" kern="100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6" name="Imagen 15">
            <a:extLst>
              <a:ext uri="{FF2B5EF4-FFF2-40B4-BE49-F238E27FC236}">
                <a16:creationId xmlns:a16="http://schemas.microsoft.com/office/drawing/2014/main" id="{88DA1772-5FE3-F4A9-A92E-78812A00AEDA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32860" r="38925" b="52846"/>
          <a:stretch/>
        </p:blipFill>
        <p:spPr>
          <a:xfrm>
            <a:off x="8591957" y="2725478"/>
            <a:ext cx="3035480" cy="19989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032865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uadroTexto 6">
            <a:extLst>
              <a:ext uri="{FF2B5EF4-FFF2-40B4-BE49-F238E27FC236}">
                <a16:creationId xmlns:a16="http://schemas.microsoft.com/office/drawing/2014/main" id="{C8658CBB-4511-0D65-5271-4EB28946881E}"/>
              </a:ext>
            </a:extLst>
          </p:cNvPr>
          <p:cNvSpPr txBox="1"/>
          <p:nvPr/>
        </p:nvSpPr>
        <p:spPr>
          <a:xfrm>
            <a:off x="1436915" y="2217680"/>
            <a:ext cx="3657600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buSzPts val="1000"/>
              <a:tabLst>
                <a:tab pos="457200" algn="l"/>
              </a:tabLst>
            </a:pPr>
            <a:r>
              <a:rPr lang="es-419" sz="2200" kern="100" dirty="0">
                <a:ea typeface="Times New Roman" panose="02020603050405020304" pitchFamily="18" charset="0"/>
                <a:cs typeface="Times New Roman" panose="02020603050405020304" pitchFamily="18" charset="0"/>
              </a:rPr>
              <a:t>Documentación y registros</a:t>
            </a:r>
            <a:r>
              <a:rPr lang="es-419" sz="2200" kern="1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s-MX" sz="2200" kern="100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68931533-3481-AC4D-BA55-85B4908F8C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81" y="5572626"/>
            <a:ext cx="12181119" cy="1312706"/>
          </a:xfrm>
          <a:prstGeom prst="rect">
            <a:avLst/>
          </a:prstGeom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5DB0B2FF-4DE0-DCC2-CF80-D51932F1C70C}"/>
              </a:ext>
            </a:extLst>
          </p:cNvPr>
          <p:cNvSpPr txBox="1"/>
          <p:nvPr/>
        </p:nvSpPr>
        <p:spPr>
          <a:xfrm>
            <a:off x="4588328" y="6552935"/>
            <a:ext cx="3015344" cy="2812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MX" sz="1200" u="sng" kern="100" dirty="0">
                <a:solidFill>
                  <a:srgbClr val="0563C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www.emprendedoresehs.com</a:t>
            </a:r>
            <a:endParaRPr lang="es-MX" sz="12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42C98BE3-CAC0-BCF2-FBF9-40694EBDD4D0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accent6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 rot="10800000">
            <a:off x="10880" y="-5488"/>
            <a:ext cx="12181118" cy="1348057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7F947892-CEC4-9A66-2533-F3CFA5704707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1857" t="26858" r="11714" b="25714"/>
          <a:stretch/>
        </p:blipFill>
        <p:spPr>
          <a:xfrm>
            <a:off x="10796156" y="614116"/>
            <a:ext cx="1360223" cy="480536"/>
          </a:xfrm>
          <a:prstGeom prst="rect">
            <a:avLst/>
          </a:prstGeom>
        </p:spPr>
      </p:pic>
      <p:sp>
        <p:nvSpPr>
          <p:cNvPr id="14" name="Rectángulo 13">
            <a:extLst>
              <a:ext uri="{FF2B5EF4-FFF2-40B4-BE49-F238E27FC236}">
                <a16:creationId xmlns:a16="http://schemas.microsoft.com/office/drawing/2014/main" id="{69A0EB83-A13B-0ECF-365B-2ECC81255C40}"/>
              </a:ext>
            </a:extLst>
          </p:cNvPr>
          <p:cNvSpPr/>
          <p:nvPr/>
        </p:nvSpPr>
        <p:spPr>
          <a:xfrm>
            <a:off x="3483429" y="6128656"/>
            <a:ext cx="5780314" cy="2814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5" name="Rectángulo 14">
            <a:extLst>
              <a:ext uri="{FF2B5EF4-FFF2-40B4-BE49-F238E27FC236}">
                <a16:creationId xmlns:a16="http://schemas.microsoft.com/office/drawing/2014/main" id="{634AECAA-51DD-75F4-B26E-83A682657592}"/>
              </a:ext>
            </a:extLst>
          </p:cNvPr>
          <p:cNvSpPr/>
          <p:nvPr/>
        </p:nvSpPr>
        <p:spPr>
          <a:xfrm>
            <a:off x="4563026" y="473406"/>
            <a:ext cx="5780314" cy="2814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17" name="Imagen 16">
            <a:extLst>
              <a:ext uri="{FF2B5EF4-FFF2-40B4-BE49-F238E27FC236}">
                <a16:creationId xmlns:a16="http://schemas.microsoft.com/office/drawing/2014/main" id="{01A90D22-B2DF-53C7-7D61-24D8077C6C5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611" y="819942"/>
            <a:ext cx="963603" cy="943408"/>
          </a:xfrm>
          <a:prstGeom prst="rect">
            <a:avLst/>
          </a:prstGeom>
        </p:spPr>
      </p:pic>
      <p:sp>
        <p:nvSpPr>
          <p:cNvPr id="18" name="CuadroTexto 17">
            <a:extLst>
              <a:ext uri="{FF2B5EF4-FFF2-40B4-BE49-F238E27FC236}">
                <a16:creationId xmlns:a16="http://schemas.microsoft.com/office/drawing/2014/main" id="{CA36E4B2-0FE6-9DF6-6DE5-4FFA6FF94290}"/>
              </a:ext>
            </a:extLst>
          </p:cNvPr>
          <p:cNvSpPr txBox="1"/>
          <p:nvPr/>
        </p:nvSpPr>
        <p:spPr>
          <a:xfrm>
            <a:off x="1313848" y="1532517"/>
            <a:ext cx="70103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400" b="1" u="sng" dirty="0"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QUE NECESITAS CONOCER DE LA NOM 035 STPS 2018 </a:t>
            </a:r>
            <a:endParaRPr lang="es-MX" sz="2400" b="1" u="sng" dirty="0">
              <a:cs typeface="Arial" panose="020B0604020202020204" pitchFamily="34" charset="0"/>
            </a:endParaRPr>
          </a:p>
        </p:txBody>
      </p:sp>
      <p:sp>
        <p:nvSpPr>
          <p:cNvPr id="26" name="CuadroTexto 25">
            <a:extLst>
              <a:ext uri="{FF2B5EF4-FFF2-40B4-BE49-F238E27FC236}">
                <a16:creationId xmlns:a16="http://schemas.microsoft.com/office/drawing/2014/main" id="{A272B8EA-5BBE-C316-7FA0-75C76183D45A}"/>
              </a:ext>
            </a:extLst>
          </p:cNvPr>
          <p:cNvSpPr txBox="1"/>
          <p:nvPr/>
        </p:nvSpPr>
        <p:spPr>
          <a:xfrm>
            <a:off x="3483429" y="454274"/>
            <a:ext cx="60666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419" sz="1200" b="1" kern="100" dirty="0">
                <a:latin typeface="ADLaM Display" panose="0201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CAPITULO </a:t>
            </a:r>
            <a:r>
              <a:rPr lang="es-419" sz="1200" b="1" kern="100" dirty="0" err="1">
                <a:latin typeface="ADLaM Display" panose="0201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lll</a:t>
            </a:r>
            <a:endParaRPr lang="es-419" sz="1200" b="1" kern="100" dirty="0">
              <a:latin typeface="ADLaM Display" panose="02010000000000000000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es-419" sz="1200" b="1" kern="100" dirty="0">
                <a:effectLst/>
                <a:latin typeface="ADLaM Display" panose="0201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INTRODUCCION A LA NOM 035 STPS 2018 FA</a:t>
            </a:r>
            <a:r>
              <a:rPr lang="es-419" sz="1200" b="1" kern="100" dirty="0">
                <a:latin typeface="ADLaM Display" panose="0201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CTORES DE RIESGO PSICOSOCIAL</a:t>
            </a:r>
            <a:endParaRPr lang="es-MX" sz="12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0" name="CuadroTexto 29">
            <a:extLst>
              <a:ext uri="{FF2B5EF4-FFF2-40B4-BE49-F238E27FC236}">
                <a16:creationId xmlns:a16="http://schemas.microsoft.com/office/drawing/2014/main" id="{8B81E5C7-3B0B-8ACC-E7E1-A090339AE85E}"/>
              </a:ext>
            </a:extLst>
          </p:cNvPr>
          <p:cNvSpPr txBox="1"/>
          <p:nvPr/>
        </p:nvSpPr>
        <p:spPr>
          <a:xfrm>
            <a:off x="4563026" y="6250993"/>
            <a:ext cx="312964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419" sz="900" b="1" u="sng" dirty="0"/>
              <a:t>MODULO 1</a:t>
            </a:r>
            <a:endParaRPr lang="es-419" sz="900" b="1" dirty="0"/>
          </a:p>
          <a:p>
            <a:pPr algn="ctr"/>
            <a:r>
              <a:rPr lang="es-419" sz="900" b="1" kern="100" dirty="0">
                <a:ln>
                  <a:noFill/>
                </a:ln>
                <a:effectLst/>
                <a:latin typeface="ADLaM Display" panose="0201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PROFESIONALIZACIÓN DE LIDERES DE SEGURIDAD</a:t>
            </a:r>
            <a:r>
              <a:rPr lang="es-419" sz="900" b="1" dirty="0"/>
              <a:t>  </a:t>
            </a:r>
            <a:endParaRPr lang="es-MX" sz="900" b="1" dirty="0"/>
          </a:p>
        </p:txBody>
      </p:sp>
      <p:sp>
        <p:nvSpPr>
          <p:cNvPr id="31" name="CuadroTexto 30">
            <a:extLst>
              <a:ext uri="{FF2B5EF4-FFF2-40B4-BE49-F238E27FC236}">
                <a16:creationId xmlns:a16="http://schemas.microsoft.com/office/drawing/2014/main" id="{60E9B16D-76F2-CB10-D689-EEB56B758019}"/>
              </a:ext>
            </a:extLst>
          </p:cNvPr>
          <p:cNvSpPr txBox="1"/>
          <p:nvPr/>
        </p:nvSpPr>
        <p:spPr>
          <a:xfrm>
            <a:off x="2424192" y="823892"/>
            <a:ext cx="819673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419" sz="2800" b="1" kern="100" dirty="0">
                <a:latin typeface="Bauhaus 93" panose="04030905020B02020C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DESARROLLO Y GESTION DE LA NOM 035 STPS 2018</a:t>
            </a:r>
            <a:endParaRPr lang="es-MX" sz="2800" kern="100" dirty="0">
              <a:effectLst/>
              <a:latin typeface="Bauhaus 93" panose="04030905020B02020C02" pitchFamily="82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1097113E-0531-8C4C-BE4A-2ED49BCB5A82}"/>
              </a:ext>
            </a:extLst>
          </p:cNvPr>
          <p:cNvSpPr txBox="1"/>
          <p:nvPr/>
        </p:nvSpPr>
        <p:spPr>
          <a:xfrm>
            <a:off x="-172070" y="1936154"/>
            <a:ext cx="1728727" cy="4587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419" sz="2400" b="1" kern="100" dirty="0">
                <a:highlight>
                  <a:srgbClr val="00FF00"/>
                </a:highlight>
                <a:latin typeface="Arial" panose="020B0604020202020204" pitchFamily="34" charset="0"/>
                <a:cs typeface="Times New Roman" panose="02020603050405020304" pitchFamily="18" charset="0"/>
              </a:rPr>
              <a:t>P</a:t>
            </a:r>
            <a:r>
              <a:rPr lang="es-MX" sz="2400" b="1" kern="100" dirty="0">
                <a:highlight>
                  <a:srgbClr val="00FF00"/>
                </a:highlight>
                <a:latin typeface="Arial" panose="020B0604020202020204" pitchFamily="34" charset="0"/>
                <a:cs typeface="Times New Roman" panose="02020603050405020304" pitchFamily="18" charset="0"/>
              </a:rPr>
              <a:t>ASO # 7 </a:t>
            </a:r>
            <a:endParaRPr lang="es-MX" sz="2400" b="1" dirty="0">
              <a:highlight>
                <a:srgbClr val="00FF00"/>
              </a:highlight>
            </a:endParaRP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323C6DE5-DF9B-A0D9-168F-CC8C3DA189CE}"/>
              </a:ext>
            </a:extLst>
          </p:cNvPr>
          <p:cNvSpPr txBox="1"/>
          <p:nvPr/>
        </p:nvSpPr>
        <p:spPr>
          <a:xfrm>
            <a:off x="-172070" y="2939142"/>
            <a:ext cx="1717842" cy="4685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419" sz="2400" b="1" kern="100" dirty="0">
                <a:highlight>
                  <a:srgbClr val="00FF00"/>
                </a:highlight>
                <a:latin typeface="Arial" panose="020B0604020202020204" pitchFamily="34" charset="0"/>
                <a:cs typeface="Times New Roman" panose="02020603050405020304" pitchFamily="18" charset="0"/>
              </a:rPr>
              <a:t>P</a:t>
            </a:r>
            <a:r>
              <a:rPr lang="es-MX" sz="2400" b="1" kern="100" dirty="0">
                <a:highlight>
                  <a:srgbClr val="00FF00"/>
                </a:highlight>
                <a:latin typeface="Arial" panose="020B0604020202020204" pitchFamily="34" charset="0"/>
                <a:cs typeface="Times New Roman" panose="02020603050405020304" pitchFamily="18" charset="0"/>
              </a:rPr>
              <a:t>ASO # 8 </a:t>
            </a:r>
            <a:endParaRPr lang="es-MX" sz="2400" b="1" dirty="0">
              <a:highlight>
                <a:srgbClr val="00FF00"/>
              </a:highlight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0549C90C-4A74-E8B9-FC2C-E05D3D5FC668}"/>
              </a:ext>
            </a:extLst>
          </p:cNvPr>
          <p:cNvSpPr txBox="1"/>
          <p:nvPr/>
        </p:nvSpPr>
        <p:spPr>
          <a:xfrm>
            <a:off x="1393370" y="3328697"/>
            <a:ext cx="4191001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buSzPts val="1000"/>
              <a:tabLst>
                <a:tab pos="457200" algn="l"/>
              </a:tabLst>
            </a:pPr>
            <a:r>
              <a:rPr lang="es-419" sz="2200" kern="1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Comunicación y sensibilización.</a:t>
            </a:r>
            <a:endParaRPr lang="es-MX" sz="2200" kern="100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FEC27998-CDC0-CD80-0AC5-6CF3ECB29227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67852" r="3507" b="47772"/>
          <a:stretch/>
        </p:blipFill>
        <p:spPr>
          <a:xfrm>
            <a:off x="6516760" y="2818906"/>
            <a:ext cx="3935143" cy="2827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752795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68931533-3481-AC4D-BA55-85B4908F8C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81" y="5572626"/>
            <a:ext cx="12181119" cy="1312706"/>
          </a:xfrm>
          <a:prstGeom prst="rect">
            <a:avLst/>
          </a:prstGeom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5DB0B2FF-4DE0-DCC2-CF80-D51932F1C70C}"/>
              </a:ext>
            </a:extLst>
          </p:cNvPr>
          <p:cNvSpPr txBox="1"/>
          <p:nvPr/>
        </p:nvSpPr>
        <p:spPr>
          <a:xfrm>
            <a:off x="4588328" y="6552935"/>
            <a:ext cx="3015344" cy="2812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MX" sz="1200" u="sng" kern="100" dirty="0">
                <a:solidFill>
                  <a:srgbClr val="0563C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www.emprendedoresehs.com</a:t>
            </a:r>
            <a:endParaRPr lang="es-MX" sz="12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42C98BE3-CAC0-BCF2-FBF9-40694EBDD4D0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accent6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 rot="10800000">
            <a:off x="10880" y="-5488"/>
            <a:ext cx="12181118" cy="1348057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7F947892-CEC4-9A66-2533-F3CFA5704707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1857" t="26858" r="11714" b="25714"/>
          <a:stretch/>
        </p:blipFill>
        <p:spPr>
          <a:xfrm>
            <a:off x="10796156" y="614116"/>
            <a:ext cx="1360223" cy="480536"/>
          </a:xfrm>
          <a:prstGeom prst="rect">
            <a:avLst/>
          </a:prstGeom>
        </p:spPr>
      </p:pic>
      <p:sp>
        <p:nvSpPr>
          <p:cNvPr id="14" name="Rectángulo 13">
            <a:extLst>
              <a:ext uri="{FF2B5EF4-FFF2-40B4-BE49-F238E27FC236}">
                <a16:creationId xmlns:a16="http://schemas.microsoft.com/office/drawing/2014/main" id="{69A0EB83-A13B-0ECF-365B-2ECC81255C40}"/>
              </a:ext>
            </a:extLst>
          </p:cNvPr>
          <p:cNvSpPr/>
          <p:nvPr/>
        </p:nvSpPr>
        <p:spPr>
          <a:xfrm>
            <a:off x="3483429" y="6128656"/>
            <a:ext cx="5780314" cy="2814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5" name="Rectángulo 14">
            <a:extLst>
              <a:ext uri="{FF2B5EF4-FFF2-40B4-BE49-F238E27FC236}">
                <a16:creationId xmlns:a16="http://schemas.microsoft.com/office/drawing/2014/main" id="{634AECAA-51DD-75F4-B26E-83A682657592}"/>
              </a:ext>
            </a:extLst>
          </p:cNvPr>
          <p:cNvSpPr/>
          <p:nvPr/>
        </p:nvSpPr>
        <p:spPr>
          <a:xfrm>
            <a:off x="4563026" y="473406"/>
            <a:ext cx="5780314" cy="2814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17" name="Imagen 16">
            <a:extLst>
              <a:ext uri="{FF2B5EF4-FFF2-40B4-BE49-F238E27FC236}">
                <a16:creationId xmlns:a16="http://schemas.microsoft.com/office/drawing/2014/main" id="{01A90D22-B2DF-53C7-7D61-24D8077C6C5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611" y="819942"/>
            <a:ext cx="963603" cy="943408"/>
          </a:xfrm>
          <a:prstGeom prst="rect">
            <a:avLst/>
          </a:prstGeom>
        </p:spPr>
      </p:pic>
      <p:sp>
        <p:nvSpPr>
          <p:cNvPr id="18" name="CuadroTexto 17">
            <a:extLst>
              <a:ext uri="{FF2B5EF4-FFF2-40B4-BE49-F238E27FC236}">
                <a16:creationId xmlns:a16="http://schemas.microsoft.com/office/drawing/2014/main" id="{CA36E4B2-0FE6-9DF6-6DE5-4FFA6FF94290}"/>
              </a:ext>
            </a:extLst>
          </p:cNvPr>
          <p:cNvSpPr txBox="1"/>
          <p:nvPr/>
        </p:nvSpPr>
        <p:spPr>
          <a:xfrm>
            <a:off x="1313848" y="1532517"/>
            <a:ext cx="70103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400" b="1" u="sng" dirty="0"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QUE NECESITAS CONOCER DE LA NOM 035 STPS 2018 </a:t>
            </a:r>
            <a:endParaRPr lang="es-MX" sz="2400" b="1" u="sng" dirty="0">
              <a:cs typeface="Arial" panose="020B0604020202020204" pitchFamily="34" charset="0"/>
            </a:endParaRPr>
          </a:p>
        </p:txBody>
      </p:sp>
      <p:sp>
        <p:nvSpPr>
          <p:cNvPr id="26" name="CuadroTexto 25">
            <a:extLst>
              <a:ext uri="{FF2B5EF4-FFF2-40B4-BE49-F238E27FC236}">
                <a16:creationId xmlns:a16="http://schemas.microsoft.com/office/drawing/2014/main" id="{A272B8EA-5BBE-C316-7FA0-75C76183D45A}"/>
              </a:ext>
            </a:extLst>
          </p:cNvPr>
          <p:cNvSpPr txBox="1"/>
          <p:nvPr/>
        </p:nvSpPr>
        <p:spPr>
          <a:xfrm>
            <a:off x="3483429" y="454274"/>
            <a:ext cx="60666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419" sz="1200" b="1" kern="100" dirty="0">
                <a:latin typeface="ADLaM Display" panose="0201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CAPITULO </a:t>
            </a:r>
            <a:r>
              <a:rPr lang="es-419" sz="1200" b="1" kern="100" dirty="0" err="1">
                <a:latin typeface="ADLaM Display" panose="0201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lll</a:t>
            </a:r>
            <a:endParaRPr lang="es-419" sz="1200" b="1" kern="100" dirty="0">
              <a:latin typeface="ADLaM Display" panose="02010000000000000000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es-419" sz="1200" b="1" kern="100" dirty="0">
                <a:effectLst/>
                <a:latin typeface="ADLaM Display" panose="0201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INTRODUCCION A LA NOM 035 STPS 2018 FA</a:t>
            </a:r>
            <a:r>
              <a:rPr lang="es-419" sz="1200" b="1" kern="100" dirty="0">
                <a:latin typeface="ADLaM Display" panose="0201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CTORES DE RIESGO PSICOSOCIAL</a:t>
            </a:r>
            <a:endParaRPr lang="es-MX" sz="12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0" name="CuadroTexto 29">
            <a:extLst>
              <a:ext uri="{FF2B5EF4-FFF2-40B4-BE49-F238E27FC236}">
                <a16:creationId xmlns:a16="http://schemas.microsoft.com/office/drawing/2014/main" id="{8B81E5C7-3B0B-8ACC-E7E1-A090339AE85E}"/>
              </a:ext>
            </a:extLst>
          </p:cNvPr>
          <p:cNvSpPr txBox="1"/>
          <p:nvPr/>
        </p:nvSpPr>
        <p:spPr>
          <a:xfrm>
            <a:off x="4563026" y="6250993"/>
            <a:ext cx="312964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419" sz="900" b="1" u="sng" dirty="0"/>
              <a:t>MODULO 1</a:t>
            </a:r>
            <a:endParaRPr lang="es-419" sz="900" b="1" dirty="0"/>
          </a:p>
          <a:p>
            <a:pPr algn="ctr"/>
            <a:r>
              <a:rPr lang="es-419" sz="900" b="1" kern="100" dirty="0">
                <a:ln>
                  <a:noFill/>
                </a:ln>
                <a:effectLst/>
                <a:latin typeface="ADLaM Display" panose="0201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PROFESIONALIZACIÓN DE LIDERES DE SEGURIDAD</a:t>
            </a:r>
            <a:r>
              <a:rPr lang="es-419" sz="900" b="1" dirty="0"/>
              <a:t>  </a:t>
            </a:r>
            <a:endParaRPr lang="es-MX" sz="900" b="1" dirty="0"/>
          </a:p>
        </p:txBody>
      </p:sp>
      <p:sp>
        <p:nvSpPr>
          <p:cNvPr id="31" name="CuadroTexto 30">
            <a:extLst>
              <a:ext uri="{FF2B5EF4-FFF2-40B4-BE49-F238E27FC236}">
                <a16:creationId xmlns:a16="http://schemas.microsoft.com/office/drawing/2014/main" id="{60E9B16D-76F2-CB10-D689-EEB56B758019}"/>
              </a:ext>
            </a:extLst>
          </p:cNvPr>
          <p:cNvSpPr txBox="1"/>
          <p:nvPr/>
        </p:nvSpPr>
        <p:spPr>
          <a:xfrm>
            <a:off x="2424192" y="823892"/>
            <a:ext cx="819673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419" sz="2800" b="1" kern="100" dirty="0">
                <a:latin typeface="Bauhaus 93" panose="04030905020B02020C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DESARROLLO Y GESTION DE LA NOM 035 STPS 2018</a:t>
            </a:r>
            <a:endParaRPr lang="es-MX" sz="2800" kern="100" dirty="0">
              <a:effectLst/>
              <a:latin typeface="Bauhaus 93" panose="04030905020B02020C02" pitchFamily="82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9C67FAED-58DC-761F-22FF-E253A53F084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51976" y="2731193"/>
            <a:ext cx="6729568" cy="3204154"/>
          </a:xfrm>
          <a:prstGeom prst="rect">
            <a:avLst/>
          </a:prstGeom>
        </p:spPr>
      </p:pic>
      <p:sp>
        <p:nvSpPr>
          <p:cNvPr id="19" name="CuadroTexto 18">
            <a:extLst>
              <a:ext uri="{FF2B5EF4-FFF2-40B4-BE49-F238E27FC236}">
                <a16:creationId xmlns:a16="http://schemas.microsoft.com/office/drawing/2014/main" id="{258EB4B1-CEEA-0767-1A7B-0F04AAB10E29}"/>
              </a:ext>
            </a:extLst>
          </p:cNvPr>
          <p:cNvSpPr txBox="1"/>
          <p:nvPr/>
        </p:nvSpPr>
        <p:spPr>
          <a:xfrm>
            <a:off x="4386942" y="2187491"/>
            <a:ext cx="5040087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419" sz="2200" kern="1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Claves para una implementación efectiva</a:t>
            </a:r>
            <a:endParaRPr lang="es-MX" sz="2200" dirty="0"/>
          </a:p>
        </p:txBody>
      </p:sp>
    </p:spTree>
    <p:extLst>
      <p:ext uri="{BB962C8B-B14F-4D97-AF65-F5344CB8AC3E}">
        <p14:creationId xmlns:p14="http://schemas.microsoft.com/office/powerpoint/2010/main" val="143120941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n 17">
            <a:extLst>
              <a:ext uri="{FF2B5EF4-FFF2-40B4-BE49-F238E27FC236}">
                <a16:creationId xmlns:a16="http://schemas.microsoft.com/office/drawing/2014/main" id="{064610BA-B457-7C05-A9D4-F32F01FC6C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00953" y="1681925"/>
            <a:ext cx="963603" cy="943408"/>
          </a:xfrm>
          <a:prstGeom prst="rect">
            <a:avLst/>
          </a:prstGeom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id="{9F0EE140-B6C9-0231-67A0-814CE3F78FF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1857" t="26858" r="11714" b="25714"/>
          <a:stretch/>
        </p:blipFill>
        <p:spPr>
          <a:xfrm>
            <a:off x="1549427" y="1885977"/>
            <a:ext cx="1589586" cy="551751"/>
          </a:xfrm>
          <a:prstGeom prst="rect">
            <a:avLst/>
          </a:prstGeom>
        </p:spPr>
      </p:pic>
      <p:sp>
        <p:nvSpPr>
          <p:cNvPr id="17" name="CuadroTexto 16">
            <a:extLst>
              <a:ext uri="{FF2B5EF4-FFF2-40B4-BE49-F238E27FC236}">
                <a16:creationId xmlns:a16="http://schemas.microsoft.com/office/drawing/2014/main" id="{1FBE94AE-8F83-0417-5F56-8BC180D2AB47}"/>
              </a:ext>
            </a:extLst>
          </p:cNvPr>
          <p:cNvSpPr txBox="1"/>
          <p:nvPr/>
        </p:nvSpPr>
        <p:spPr>
          <a:xfrm>
            <a:off x="3139013" y="1847542"/>
            <a:ext cx="6452952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419" sz="2800" b="1" dirty="0">
                <a:latin typeface="Arial" panose="020B0604020202020204" pitchFamily="34" charset="0"/>
                <a:cs typeface="Arial" panose="020B0604020202020204" pitchFamily="34" charset="0"/>
              </a:rPr>
              <a:t>INTRODUCCION A LA PSICOLOGIA LABORAL COMO HERRAMIENTA DE TRABAJO.</a:t>
            </a: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C36502E2-0893-B3B9-AE6C-9833AD22A08F}"/>
              </a:ext>
            </a:extLst>
          </p:cNvPr>
          <p:cNvSpPr/>
          <p:nvPr/>
        </p:nvSpPr>
        <p:spPr>
          <a:xfrm>
            <a:off x="1549427" y="5963176"/>
            <a:ext cx="8882471" cy="286741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419" sz="1800" b="1" dirty="0"/>
          </a:p>
          <a:p>
            <a:pPr algn="ctr"/>
            <a:endParaRPr lang="es-419" sz="1800" b="1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D4AB4597-11F1-668F-5172-94AFA9AB1401}"/>
              </a:ext>
            </a:extLst>
          </p:cNvPr>
          <p:cNvSpPr txBox="1"/>
          <p:nvPr/>
        </p:nvSpPr>
        <p:spPr>
          <a:xfrm>
            <a:off x="4412924" y="87088"/>
            <a:ext cx="393207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419" sz="1400" b="1" kern="100" dirty="0">
                <a:latin typeface="ADLaM Display" panose="0201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CAPITULO </a:t>
            </a:r>
            <a:r>
              <a:rPr lang="es-419" sz="1400" b="1" kern="100" dirty="0" err="1">
                <a:latin typeface="ADLaM Display" panose="0201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lll</a:t>
            </a:r>
            <a:endParaRPr lang="es-419" sz="1400" b="1" kern="100" dirty="0">
              <a:latin typeface="ADLaM Display" panose="02010000000000000000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es-419" sz="1400" b="1" kern="100" dirty="0">
                <a:effectLst/>
                <a:latin typeface="ADLaM Display" panose="0201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INTRODUCCION A LA NOM 035 STPS 2018 FA</a:t>
            </a:r>
            <a:r>
              <a:rPr lang="es-419" sz="1400" b="1" kern="100" dirty="0">
                <a:latin typeface="ADLaM Display" panose="0201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CTORES DE RIESGO PSICOSOCIAL</a:t>
            </a:r>
            <a:endParaRPr lang="es-MX" sz="1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endParaRPr lang="es-MX" sz="1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Onda 5">
            <a:extLst>
              <a:ext uri="{FF2B5EF4-FFF2-40B4-BE49-F238E27FC236}">
                <a16:creationId xmlns:a16="http://schemas.microsoft.com/office/drawing/2014/main" id="{1C960424-65B8-A2E3-8E10-D009558A52CF}"/>
              </a:ext>
            </a:extLst>
          </p:cNvPr>
          <p:cNvSpPr/>
          <p:nvPr/>
        </p:nvSpPr>
        <p:spPr>
          <a:xfrm>
            <a:off x="1549427" y="1074721"/>
            <a:ext cx="8882471" cy="658835"/>
          </a:xfrm>
          <a:prstGeom prst="wave">
            <a:avLst>
              <a:gd name="adj1" fmla="val 20000"/>
              <a:gd name="adj2" fmla="val -123"/>
            </a:avLst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082C158A-93AF-DD04-D4DE-40D25E58910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99314" y="3429000"/>
            <a:ext cx="2121421" cy="2452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637916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uadroTexto 6">
            <a:extLst>
              <a:ext uri="{FF2B5EF4-FFF2-40B4-BE49-F238E27FC236}">
                <a16:creationId xmlns:a16="http://schemas.microsoft.com/office/drawing/2014/main" id="{C8658CBB-4511-0D65-5271-4EB28946881E}"/>
              </a:ext>
            </a:extLst>
          </p:cNvPr>
          <p:cNvSpPr txBox="1"/>
          <p:nvPr/>
        </p:nvSpPr>
        <p:spPr>
          <a:xfrm>
            <a:off x="1426028" y="2373091"/>
            <a:ext cx="7358743" cy="37087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s-MX" sz="2200" kern="1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La Psicología Laboral es la disciplina que estudia el comportamiento humano dentro de las organizaciones con el propósito de mejorar el desempeño, el bienestar y las relaciones entre las personas.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es-MX" sz="2200" kern="100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s-MX" sz="2200" kern="1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En seguridad y salud en el trabajo, constituye una herramienta para comprender cómo factores emocionales, cognitivos y sociales influyen en la toma de decisiones y en la ocurrencia de incidentes.</a:t>
            </a:r>
          </a:p>
          <a:p>
            <a:r>
              <a:rPr lang="es-419" sz="2200" dirty="0"/>
              <a:t> </a:t>
            </a:r>
            <a:endParaRPr lang="es-MX" sz="2200" dirty="0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68931533-3481-AC4D-BA55-85B4908F8C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81" y="5637941"/>
            <a:ext cx="12181119" cy="1312706"/>
          </a:xfrm>
          <a:prstGeom prst="rect">
            <a:avLst/>
          </a:prstGeom>
        </p:spPr>
      </p:pic>
      <p:sp>
        <p:nvSpPr>
          <p:cNvPr id="6" name="Rectángulo 5">
            <a:extLst>
              <a:ext uri="{FF2B5EF4-FFF2-40B4-BE49-F238E27FC236}">
                <a16:creationId xmlns:a16="http://schemas.microsoft.com/office/drawing/2014/main" id="{7394C906-C35E-A0C8-9E14-B3402BE7305B}"/>
              </a:ext>
            </a:extLst>
          </p:cNvPr>
          <p:cNvSpPr/>
          <p:nvPr/>
        </p:nvSpPr>
        <p:spPr>
          <a:xfrm>
            <a:off x="3331029" y="5943599"/>
            <a:ext cx="5780314" cy="2814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5DB0B2FF-4DE0-DCC2-CF80-D51932F1C70C}"/>
              </a:ext>
            </a:extLst>
          </p:cNvPr>
          <p:cNvSpPr txBox="1"/>
          <p:nvPr/>
        </p:nvSpPr>
        <p:spPr>
          <a:xfrm>
            <a:off x="4588328" y="6552935"/>
            <a:ext cx="3015344" cy="2812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MX" sz="1200" u="sng" kern="100" dirty="0">
                <a:solidFill>
                  <a:srgbClr val="0563C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www.emprendedoresehs.com</a:t>
            </a:r>
            <a:endParaRPr lang="es-MX" sz="12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42C98BE3-CAC0-BCF2-FBF9-40694EBDD4D0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accent6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 rot="10800000">
            <a:off x="10880" y="-5488"/>
            <a:ext cx="12181118" cy="1348057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7F947892-CEC4-9A66-2533-F3CFA5704707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1857" t="26858" r="11714" b="25714"/>
          <a:stretch/>
        </p:blipFill>
        <p:spPr>
          <a:xfrm>
            <a:off x="10796156" y="614116"/>
            <a:ext cx="1360223" cy="480536"/>
          </a:xfrm>
          <a:prstGeom prst="rect">
            <a:avLst/>
          </a:prstGeom>
        </p:spPr>
      </p:pic>
      <p:sp>
        <p:nvSpPr>
          <p:cNvPr id="14" name="Rectángulo 13">
            <a:extLst>
              <a:ext uri="{FF2B5EF4-FFF2-40B4-BE49-F238E27FC236}">
                <a16:creationId xmlns:a16="http://schemas.microsoft.com/office/drawing/2014/main" id="{69A0EB83-A13B-0ECF-365B-2ECC81255C40}"/>
              </a:ext>
            </a:extLst>
          </p:cNvPr>
          <p:cNvSpPr/>
          <p:nvPr/>
        </p:nvSpPr>
        <p:spPr>
          <a:xfrm>
            <a:off x="3483429" y="6128656"/>
            <a:ext cx="5780314" cy="2814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5" name="Rectángulo 14">
            <a:extLst>
              <a:ext uri="{FF2B5EF4-FFF2-40B4-BE49-F238E27FC236}">
                <a16:creationId xmlns:a16="http://schemas.microsoft.com/office/drawing/2014/main" id="{634AECAA-51DD-75F4-B26E-83A682657592}"/>
              </a:ext>
            </a:extLst>
          </p:cNvPr>
          <p:cNvSpPr/>
          <p:nvPr/>
        </p:nvSpPr>
        <p:spPr>
          <a:xfrm>
            <a:off x="4563026" y="473406"/>
            <a:ext cx="5780314" cy="2814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17" name="Imagen 16">
            <a:extLst>
              <a:ext uri="{FF2B5EF4-FFF2-40B4-BE49-F238E27FC236}">
                <a16:creationId xmlns:a16="http://schemas.microsoft.com/office/drawing/2014/main" id="{01A90D22-B2DF-53C7-7D61-24D8077C6C5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611" y="819942"/>
            <a:ext cx="963603" cy="943408"/>
          </a:xfrm>
          <a:prstGeom prst="rect">
            <a:avLst/>
          </a:prstGeom>
        </p:spPr>
      </p:pic>
      <p:sp>
        <p:nvSpPr>
          <p:cNvPr id="18" name="CuadroTexto 17">
            <a:extLst>
              <a:ext uri="{FF2B5EF4-FFF2-40B4-BE49-F238E27FC236}">
                <a16:creationId xmlns:a16="http://schemas.microsoft.com/office/drawing/2014/main" id="{CA36E4B2-0FE6-9DF6-6DE5-4FFA6FF94290}"/>
              </a:ext>
            </a:extLst>
          </p:cNvPr>
          <p:cNvSpPr txBox="1"/>
          <p:nvPr/>
        </p:nvSpPr>
        <p:spPr>
          <a:xfrm>
            <a:off x="1455380" y="1782647"/>
            <a:ext cx="60993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419" sz="2400" b="1" u="sng" dirty="0">
                <a:cs typeface="Arial" panose="020B0604020202020204" pitchFamily="34" charset="0"/>
              </a:rPr>
              <a:t>QUE ES LA PSICOLOGIA LABORAL</a:t>
            </a:r>
            <a:endParaRPr lang="es-MX" sz="2400" b="1" u="sng" dirty="0">
              <a:cs typeface="Arial" panose="020B0604020202020204" pitchFamily="34" charset="0"/>
            </a:endParaRPr>
          </a:p>
        </p:txBody>
      </p:sp>
      <p:sp>
        <p:nvSpPr>
          <p:cNvPr id="26" name="CuadroTexto 25">
            <a:extLst>
              <a:ext uri="{FF2B5EF4-FFF2-40B4-BE49-F238E27FC236}">
                <a16:creationId xmlns:a16="http://schemas.microsoft.com/office/drawing/2014/main" id="{A272B8EA-5BBE-C316-7FA0-75C76183D45A}"/>
              </a:ext>
            </a:extLst>
          </p:cNvPr>
          <p:cNvSpPr txBox="1"/>
          <p:nvPr/>
        </p:nvSpPr>
        <p:spPr>
          <a:xfrm>
            <a:off x="3483429" y="454274"/>
            <a:ext cx="60666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419" sz="1200" b="1" kern="100" dirty="0">
                <a:latin typeface="ADLaM Display" panose="0201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CAPITULO </a:t>
            </a:r>
            <a:r>
              <a:rPr lang="es-419" sz="1200" b="1" kern="100" dirty="0" err="1">
                <a:latin typeface="ADLaM Display" panose="0201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lll</a:t>
            </a:r>
            <a:endParaRPr lang="es-419" sz="1200" b="1" kern="100" dirty="0">
              <a:latin typeface="ADLaM Display" panose="02010000000000000000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es-419" sz="1200" b="1" kern="100" dirty="0">
                <a:effectLst/>
                <a:latin typeface="ADLaM Display" panose="0201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INTRODUCCION A LA NOM 035 STPS 2018 FA</a:t>
            </a:r>
            <a:r>
              <a:rPr lang="es-419" sz="1200" b="1" kern="100" dirty="0">
                <a:latin typeface="ADLaM Display" panose="0201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CTORES DE RIESGO PSICOSOCIAL</a:t>
            </a:r>
            <a:endParaRPr lang="es-MX" sz="12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0" name="CuadroTexto 29">
            <a:extLst>
              <a:ext uri="{FF2B5EF4-FFF2-40B4-BE49-F238E27FC236}">
                <a16:creationId xmlns:a16="http://schemas.microsoft.com/office/drawing/2014/main" id="{8B81E5C7-3B0B-8ACC-E7E1-A090339AE85E}"/>
              </a:ext>
            </a:extLst>
          </p:cNvPr>
          <p:cNvSpPr txBox="1"/>
          <p:nvPr/>
        </p:nvSpPr>
        <p:spPr>
          <a:xfrm>
            <a:off x="4563026" y="6250993"/>
            <a:ext cx="312964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419" sz="900" b="1" u="sng" dirty="0"/>
              <a:t>MODULO 1</a:t>
            </a:r>
            <a:endParaRPr lang="es-419" sz="900" b="1" dirty="0"/>
          </a:p>
          <a:p>
            <a:pPr algn="ctr"/>
            <a:r>
              <a:rPr lang="es-419" sz="900" b="1" kern="100" dirty="0">
                <a:ln>
                  <a:noFill/>
                </a:ln>
                <a:effectLst/>
                <a:latin typeface="ADLaM Display" panose="0201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PROFESIONALIZACIÓN DE LIDERES DE SEGURIDAD</a:t>
            </a:r>
            <a:r>
              <a:rPr lang="es-419" sz="900" b="1" dirty="0"/>
              <a:t>  </a:t>
            </a:r>
            <a:endParaRPr lang="es-MX" sz="900" b="1" dirty="0"/>
          </a:p>
        </p:txBody>
      </p:sp>
      <p:sp>
        <p:nvSpPr>
          <p:cNvPr id="31" name="CuadroTexto 30">
            <a:extLst>
              <a:ext uri="{FF2B5EF4-FFF2-40B4-BE49-F238E27FC236}">
                <a16:creationId xmlns:a16="http://schemas.microsoft.com/office/drawing/2014/main" id="{60E9B16D-76F2-CB10-D689-EEB56B758019}"/>
              </a:ext>
            </a:extLst>
          </p:cNvPr>
          <p:cNvSpPr txBox="1"/>
          <p:nvPr/>
        </p:nvSpPr>
        <p:spPr>
          <a:xfrm>
            <a:off x="2424192" y="823892"/>
            <a:ext cx="8196739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419" sz="2800" b="1" kern="100" dirty="0">
                <a:effectLst/>
                <a:latin typeface="Bauhaus 93" panose="04030905020B02020C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INTRODUCCION A LA PSICOLOGIA COMO HERRAMIENTA DE TRABAJO</a:t>
            </a:r>
            <a:endParaRPr lang="es-MX" sz="2800" kern="100" dirty="0">
              <a:effectLst/>
              <a:latin typeface="Bauhaus 93" panose="04030905020B02020C02" pitchFamily="82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85422CD1-5A59-DFAD-47AD-8077D24FA680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b="13172"/>
          <a:stretch/>
        </p:blipFill>
        <p:spPr>
          <a:xfrm>
            <a:off x="9222112" y="2423555"/>
            <a:ext cx="2772166" cy="36105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388065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uadroTexto 6">
            <a:extLst>
              <a:ext uri="{FF2B5EF4-FFF2-40B4-BE49-F238E27FC236}">
                <a16:creationId xmlns:a16="http://schemas.microsoft.com/office/drawing/2014/main" id="{C8658CBB-4511-0D65-5271-4EB28946881E}"/>
              </a:ext>
            </a:extLst>
          </p:cNvPr>
          <p:cNvSpPr txBox="1"/>
          <p:nvPr/>
        </p:nvSpPr>
        <p:spPr>
          <a:xfrm>
            <a:off x="1455380" y="2189258"/>
            <a:ext cx="7340277" cy="40472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s-MX" sz="2200" kern="1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Porque le permite:</a:t>
            </a:r>
          </a:p>
          <a:p>
            <a:pPr marL="342900" lvl="0" indent="-342900">
              <a:spcBef>
                <a:spcPts val="600"/>
              </a:spcBef>
              <a:spcAft>
                <a:spcPts val="6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s-MX" sz="2200" kern="1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Detectar cambios de conducta. </a:t>
            </a:r>
          </a:p>
          <a:p>
            <a:pPr marL="342900" lvl="0" indent="-342900">
              <a:spcBef>
                <a:spcPts val="600"/>
              </a:spcBef>
              <a:spcAft>
                <a:spcPts val="6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s-MX" sz="2200" kern="1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Mejorar la comunicación. </a:t>
            </a:r>
          </a:p>
          <a:p>
            <a:pPr marL="342900" lvl="0" indent="-342900">
              <a:spcBef>
                <a:spcPts val="600"/>
              </a:spcBef>
              <a:spcAft>
                <a:spcPts val="6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s-MX" sz="2200" kern="1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Resolver conflictos. </a:t>
            </a:r>
          </a:p>
          <a:p>
            <a:pPr marL="342900" lvl="0" indent="-342900">
              <a:spcBef>
                <a:spcPts val="600"/>
              </a:spcBef>
              <a:spcAft>
                <a:spcPts val="6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s-MX" sz="2200" kern="1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Incrementar la motivación. </a:t>
            </a:r>
          </a:p>
          <a:p>
            <a:pPr marL="342900" lvl="0" indent="-342900">
              <a:spcBef>
                <a:spcPts val="600"/>
              </a:spcBef>
              <a:spcAft>
                <a:spcPts val="6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s-MX" sz="2200" kern="1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Fortalecer el liderazgo. </a:t>
            </a:r>
          </a:p>
          <a:p>
            <a:pPr marL="342900" lvl="0" indent="-342900">
              <a:spcBef>
                <a:spcPts val="600"/>
              </a:spcBef>
              <a:spcAft>
                <a:spcPts val="6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s-MX" sz="2200" kern="1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Favorecer la cultura preventiva. </a:t>
            </a:r>
          </a:p>
          <a:p>
            <a:pPr marL="342900" lvl="0" indent="-342900">
              <a:spcBef>
                <a:spcPts val="600"/>
              </a:spcBef>
              <a:spcAft>
                <a:spcPts val="6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s-MX" sz="2200" kern="1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Reducir errores humanos.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68931533-3481-AC4D-BA55-85B4908F8C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81" y="5637941"/>
            <a:ext cx="12181119" cy="1312706"/>
          </a:xfrm>
          <a:prstGeom prst="rect">
            <a:avLst/>
          </a:prstGeom>
        </p:spPr>
      </p:pic>
      <p:sp>
        <p:nvSpPr>
          <p:cNvPr id="6" name="Rectángulo 5">
            <a:extLst>
              <a:ext uri="{FF2B5EF4-FFF2-40B4-BE49-F238E27FC236}">
                <a16:creationId xmlns:a16="http://schemas.microsoft.com/office/drawing/2014/main" id="{7394C906-C35E-A0C8-9E14-B3402BE7305B}"/>
              </a:ext>
            </a:extLst>
          </p:cNvPr>
          <p:cNvSpPr/>
          <p:nvPr/>
        </p:nvSpPr>
        <p:spPr>
          <a:xfrm>
            <a:off x="3331029" y="5943599"/>
            <a:ext cx="5780314" cy="2814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5DB0B2FF-4DE0-DCC2-CF80-D51932F1C70C}"/>
              </a:ext>
            </a:extLst>
          </p:cNvPr>
          <p:cNvSpPr txBox="1"/>
          <p:nvPr/>
        </p:nvSpPr>
        <p:spPr>
          <a:xfrm>
            <a:off x="4588328" y="6552935"/>
            <a:ext cx="3015344" cy="2812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MX" sz="1200" u="sng" kern="100" dirty="0">
                <a:solidFill>
                  <a:srgbClr val="0563C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www.emprendedoresehs.com</a:t>
            </a:r>
            <a:endParaRPr lang="es-MX" sz="12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42C98BE3-CAC0-BCF2-FBF9-40694EBDD4D0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accent6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 rot="10800000">
            <a:off x="10880" y="-5488"/>
            <a:ext cx="12181118" cy="1348057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7F947892-CEC4-9A66-2533-F3CFA5704707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1857" t="26858" r="11714" b="25714"/>
          <a:stretch/>
        </p:blipFill>
        <p:spPr>
          <a:xfrm>
            <a:off x="10796156" y="614116"/>
            <a:ext cx="1360223" cy="480536"/>
          </a:xfrm>
          <a:prstGeom prst="rect">
            <a:avLst/>
          </a:prstGeom>
        </p:spPr>
      </p:pic>
      <p:sp>
        <p:nvSpPr>
          <p:cNvPr id="14" name="Rectángulo 13">
            <a:extLst>
              <a:ext uri="{FF2B5EF4-FFF2-40B4-BE49-F238E27FC236}">
                <a16:creationId xmlns:a16="http://schemas.microsoft.com/office/drawing/2014/main" id="{69A0EB83-A13B-0ECF-365B-2ECC81255C40}"/>
              </a:ext>
            </a:extLst>
          </p:cNvPr>
          <p:cNvSpPr/>
          <p:nvPr/>
        </p:nvSpPr>
        <p:spPr>
          <a:xfrm>
            <a:off x="3483429" y="6128656"/>
            <a:ext cx="5780314" cy="2814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5" name="Rectángulo 14">
            <a:extLst>
              <a:ext uri="{FF2B5EF4-FFF2-40B4-BE49-F238E27FC236}">
                <a16:creationId xmlns:a16="http://schemas.microsoft.com/office/drawing/2014/main" id="{634AECAA-51DD-75F4-B26E-83A682657592}"/>
              </a:ext>
            </a:extLst>
          </p:cNvPr>
          <p:cNvSpPr/>
          <p:nvPr/>
        </p:nvSpPr>
        <p:spPr>
          <a:xfrm>
            <a:off x="4563026" y="473406"/>
            <a:ext cx="5780314" cy="2814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17" name="Imagen 16">
            <a:extLst>
              <a:ext uri="{FF2B5EF4-FFF2-40B4-BE49-F238E27FC236}">
                <a16:creationId xmlns:a16="http://schemas.microsoft.com/office/drawing/2014/main" id="{01A90D22-B2DF-53C7-7D61-24D8077C6C5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611" y="819942"/>
            <a:ext cx="963603" cy="943408"/>
          </a:xfrm>
          <a:prstGeom prst="rect">
            <a:avLst/>
          </a:prstGeom>
        </p:spPr>
      </p:pic>
      <p:sp>
        <p:nvSpPr>
          <p:cNvPr id="18" name="CuadroTexto 17">
            <a:extLst>
              <a:ext uri="{FF2B5EF4-FFF2-40B4-BE49-F238E27FC236}">
                <a16:creationId xmlns:a16="http://schemas.microsoft.com/office/drawing/2014/main" id="{CA36E4B2-0FE6-9DF6-6DE5-4FFA6FF94290}"/>
              </a:ext>
            </a:extLst>
          </p:cNvPr>
          <p:cNvSpPr txBox="1"/>
          <p:nvPr/>
        </p:nvSpPr>
        <p:spPr>
          <a:xfrm>
            <a:off x="1455380" y="1785257"/>
            <a:ext cx="85268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400" b="1" u="sng" kern="1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Por qué es importante para un Supervisor de Seguridad?</a:t>
            </a:r>
            <a:endParaRPr lang="es-MX" sz="2400" u="sng" kern="100" dirty="0">
              <a:effectLst/>
              <a:latin typeface="Aptos" panose="020B00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CuadroTexto 25">
            <a:extLst>
              <a:ext uri="{FF2B5EF4-FFF2-40B4-BE49-F238E27FC236}">
                <a16:creationId xmlns:a16="http://schemas.microsoft.com/office/drawing/2014/main" id="{A272B8EA-5BBE-C316-7FA0-75C76183D45A}"/>
              </a:ext>
            </a:extLst>
          </p:cNvPr>
          <p:cNvSpPr txBox="1"/>
          <p:nvPr/>
        </p:nvSpPr>
        <p:spPr>
          <a:xfrm>
            <a:off x="3483429" y="454274"/>
            <a:ext cx="60666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419" sz="1200" b="1" kern="100" dirty="0">
                <a:latin typeface="ADLaM Display" panose="0201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CAPITULO </a:t>
            </a:r>
            <a:r>
              <a:rPr lang="es-419" sz="1200" b="1" kern="100" dirty="0" err="1">
                <a:latin typeface="ADLaM Display" panose="0201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lll</a:t>
            </a:r>
            <a:endParaRPr lang="es-419" sz="1200" b="1" kern="100" dirty="0">
              <a:latin typeface="ADLaM Display" panose="02010000000000000000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es-419" sz="1200" b="1" kern="100" dirty="0">
                <a:effectLst/>
                <a:latin typeface="ADLaM Display" panose="0201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INTRODUCCION A LA NOM 035 STPS 2018 FA</a:t>
            </a:r>
            <a:r>
              <a:rPr lang="es-419" sz="1200" b="1" kern="100" dirty="0">
                <a:latin typeface="ADLaM Display" panose="0201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CTORES DE RIESGO PSICOSOCIAL</a:t>
            </a:r>
            <a:endParaRPr lang="es-MX" sz="12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0" name="CuadroTexto 29">
            <a:extLst>
              <a:ext uri="{FF2B5EF4-FFF2-40B4-BE49-F238E27FC236}">
                <a16:creationId xmlns:a16="http://schemas.microsoft.com/office/drawing/2014/main" id="{8B81E5C7-3B0B-8ACC-E7E1-A090339AE85E}"/>
              </a:ext>
            </a:extLst>
          </p:cNvPr>
          <p:cNvSpPr txBox="1"/>
          <p:nvPr/>
        </p:nvSpPr>
        <p:spPr>
          <a:xfrm>
            <a:off x="4563026" y="6250993"/>
            <a:ext cx="312964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419" sz="900" b="1" u="sng" dirty="0"/>
              <a:t>MODULO 1</a:t>
            </a:r>
            <a:endParaRPr lang="es-419" sz="900" b="1" dirty="0"/>
          </a:p>
          <a:p>
            <a:pPr algn="ctr"/>
            <a:r>
              <a:rPr lang="es-419" sz="900" b="1" kern="100" dirty="0">
                <a:ln>
                  <a:noFill/>
                </a:ln>
                <a:effectLst/>
                <a:latin typeface="ADLaM Display" panose="0201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PROFESIONALIZACIÓN DE LIDERES DE SEGURIDAD</a:t>
            </a:r>
            <a:r>
              <a:rPr lang="es-419" sz="900" b="1" dirty="0"/>
              <a:t>  </a:t>
            </a:r>
            <a:endParaRPr lang="es-MX" sz="900" b="1" dirty="0"/>
          </a:p>
        </p:txBody>
      </p:sp>
      <p:sp>
        <p:nvSpPr>
          <p:cNvPr id="31" name="CuadroTexto 30">
            <a:extLst>
              <a:ext uri="{FF2B5EF4-FFF2-40B4-BE49-F238E27FC236}">
                <a16:creationId xmlns:a16="http://schemas.microsoft.com/office/drawing/2014/main" id="{60E9B16D-76F2-CB10-D689-EEB56B758019}"/>
              </a:ext>
            </a:extLst>
          </p:cNvPr>
          <p:cNvSpPr txBox="1"/>
          <p:nvPr/>
        </p:nvSpPr>
        <p:spPr>
          <a:xfrm>
            <a:off x="2424192" y="823892"/>
            <a:ext cx="8196739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419" sz="2800" b="1" kern="100" dirty="0">
                <a:effectLst/>
                <a:latin typeface="Bauhaus 93" panose="04030905020B02020C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INTRODUCCION A LA PSICOLOGIA COMO HERRAMIENTA DE TRABAJO</a:t>
            </a:r>
            <a:endParaRPr lang="es-MX" sz="2800" kern="100" dirty="0">
              <a:effectLst/>
              <a:latin typeface="Bauhaus 93" panose="04030905020B02020C02" pitchFamily="82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0B871951-9A5D-326E-D6CA-56E3BE115D9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45804" y="2797293"/>
            <a:ext cx="4286250" cy="2371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066748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n 17">
            <a:extLst>
              <a:ext uri="{FF2B5EF4-FFF2-40B4-BE49-F238E27FC236}">
                <a16:creationId xmlns:a16="http://schemas.microsoft.com/office/drawing/2014/main" id="{064610BA-B457-7C05-A9D4-F32F01FC6C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68295" y="1681925"/>
            <a:ext cx="963603" cy="943408"/>
          </a:xfrm>
          <a:prstGeom prst="rect">
            <a:avLst/>
          </a:prstGeom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id="{9F0EE140-B6C9-0231-67A0-814CE3F78FF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1857" t="26858" r="11714" b="25714"/>
          <a:stretch/>
        </p:blipFill>
        <p:spPr>
          <a:xfrm>
            <a:off x="1549427" y="1885977"/>
            <a:ext cx="1589586" cy="551751"/>
          </a:xfrm>
          <a:prstGeom prst="rect">
            <a:avLst/>
          </a:prstGeom>
        </p:spPr>
      </p:pic>
      <p:sp>
        <p:nvSpPr>
          <p:cNvPr id="17" name="CuadroTexto 16">
            <a:extLst>
              <a:ext uri="{FF2B5EF4-FFF2-40B4-BE49-F238E27FC236}">
                <a16:creationId xmlns:a16="http://schemas.microsoft.com/office/drawing/2014/main" id="{1FBE94AE-8F83-0417-5F56-8BC180D2AB47}"/>
              </a:ext>
            </a:extLst>
          </p:cNvPr>
          <p:cNvSpPr txBox="1"/>
          <p:nvPr/>
        </p:nvSpPr>
        <p:spPr>
          <a:xfrm>
            <a:off x="3152483" y="1863706"/>
            <a:ext cx="6452952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419" sz="2800" b="1" dirty="0">
                <a:latin typeface="Arial" panose="020B0604020202020204" pitchFamily="34" charset="0"/>
                <a:cs typeface="Arial" panose="020B0604020202020204" pitchFamily="34" charset="0"/>
              </a:rPr>
              <a:t>LA UTILIDAD DE LA PSICOLOGIA LABORAL EN LOS </a:t>
            </a:r>
          </a:p>
          <a:p>
            <a:pPr algn="ctr"/>
            <a:r>
              <a:rPr lang="es-419" sz="2800" b="1" dirty="0">
                <a:latin typeface="Arial" panose="020B0604020202020204" pitchFamily="34" charset="0"/>
                <a:cs typeface="Arial" panose="020B0604020202020204" pitchFamily="34" charset="0"/>
              </a:rPr>
              <a:t>CENTROS DE TRBAJO.</a:t>
            </a: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C36502E2-0893-B3B9-AE6C-9833AD22A08F}"/>
              </a:ext>
            </a:extLst>
          </p:cNvPr>
          <p:cNvSpPr/>
          <p:nvPr/>
        </p:nvSpPr>
        <p:spPr>
          <a:xfrm>
            <a:off x="1549427" y="5963176"/>
            <a:ext cx="8882471" cy="286741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419" sz="1800" b="1" dirty="0"/>
          </a:p>
          <a:p>
            <a:pPr algn="ctr"/>
            <a:endParaRPr lang="es-419" sz="1800" b="1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D4AB4597-11F1-668F-5172-94AFA9AB1401}"/>
              </a:ext>
            </a:extLst>
          </p:cNvPr>
          <p:cNvSpPr txBox="1"/>
          <p:nvPr/>
        </p:nvSpPr>
        <p:spPr>
          <a:xfrm>
            <a:off x="4412924" y="87088"/>
            <a:ext cx="393207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419" sz="1400" b="1" kern="100" dirty="0">
                <a:latin typeface="ADLaM Display" panose="0201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CAPITULO </a:t>
            </a:r>
            <a:r>
              <a:rPr lang="es-419" sz="1400" b="1" kern="100" dirty="0" err="1">
                <a:latin typeface="ADLaM Display" panose="0201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lll</a:t>
            </a:r>
            <a:endParaRPr lang="es-419" sz="1400" b="1" kern="100" dirty="0">
              <a:latin typeface="ADLaM Display" panose="02010000000000000000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es-419" sz="1400" b="1" kern="100" dirty="0">
                <a:effectLst/>
                <a:latin typeface="ADLaM Display" panose="0201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INTRODUCCION A LA NOM 035 STPS 2018 FA</a:t>
            </a:r>
            <a:r>
              <a:rPr lang="es-419" sz="1400" b="1" kern="100" dirty="0">
                <a:latin typeface="ADLaM Display" panose="0201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CTORES DE RIESGO PSICOSOCIAL</a:t>
            </a:r>
            <a:endParaRPr lang="es-MX" sz="1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endParaRPr lang="es-MX" sz="1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Onda 5">
            <a:extLst>
              <a:ext uri="{FF2B5EF4-FFF2-40B4-BE49-F238E27FC236}">
                <a16:creationId xmlns:a16="http://schemas.microsoft.com/office/drawing/2014/main" id="{1C960424-65B8-A2E3-8E10-D009558A52CF}"/>
              </a:ext>
            </a:extLst>
          </p:cNvPr>
          <p:cNvSpPr/>
          <p:nvPr/>
        </p:nvSpPr>
        <p:spPr>
          <a:xfrm>
            <a:off x="1549427" y="1074721"/>
            <a:ext cx="8882471" cy="658835"/>
          </a:xfrm>
          <a:prstGeom prst="wave">
            <a:avLst>
              <a:gd name="adj1" fmla="val 20000"/>
              <a:gd name="adj2" fmla="val -123"/>
            </a:avLst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D111476D-3B74-3C12-169D-A88688476BD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46914" y="3755670"/>
            <a:ext cx="2030186" cy="20301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712128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uadroTexto 6">
            <a:extLst>
              <a:ext uri="{FF2B5EF4-FFF2-40B4-BE49-F238E27FC236}">
                <a16:creationId xmlns:a16="http://schemas.microsoft.com/office/drawing/2014/main" id="{C8658CBB-4511-0D65-5271-4EB28946881E}"/>
              </a:ext>
            </a:extLst>
          </p:cNvPr>
          <p:cNvSpPr txBox="1"/>
          <p:nvPr/>
        </p:nvSpPr>
        <p:spPr>
          <a:xfrm>
            <a:off x="1390898" y="2002041"/>
            <a:ext cx="9405258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200" kern="1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La Psicología Laboral aporta beneficios tangibles a la organización y al personal.</a:t>
            </a:r>
            <a:r>
              <a:rPr lang="es-419" sz="2200" dirty="0"/>
              <a:t> </a:t>
            </a:r>
            <a:endParaRPr lang="es-MX" sz="2200" dirty="0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68931533-3481-AC4D-BA55-85B4908F8C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81" y="5572626"/>
            <a:ext cx="12181119" cy="1312706"/>
          </a:xfrm>
          <a:prstGeom prst="rect">
            <a:avLst/>
          </a:prstGeom>
        </p:spPr>
      </p:pic>
      <p:sp>
        <p:nvSpPr>
          <p:cNvPr id="6" name="Rectángulo 5">
            <a:extLst>
              <a:ext uri="{FF2B5EF4-FFF2-40B4-BE49-F238E27FC236}">
                <a16:creationId xmlns:a16="http://schemas.microsoft.com/office/drawing/2014/main" id="{7394C906-C35E-A0C8-9E14-B3402BE7305B}"/>
              </a:ext>
            </a:extLst>
          </p:cNvPr>
          <p:cNvSpPr/>
          <p:nvPr/>
        </p:nvSpPr>
        <p:spPr>
          <a:xfrm>
            <a:off x="3331029" y="5943599"/>
            <a:ext cx="5780314" cy="2814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5DB0B2FF-4DE0-DCC2-CF80-D51932F1C70C}"/>
              </a:ext>
            </a:extLst>
          </p:cNvPr>
          <p:cNvSpPr txBox="1"/>
          <p:nvPr/>
        </p:nvSpPr>
        <p:spPr>
          <a:xfrm>
            <a:off x="4588328" y="6552935"/>
            <a:ext cx="3015344" cy="2812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MX" sz="1200" u="sng" kern="100" dirty="0">
                <a:solidFill>
                  <a:srgbClr val="0563C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www.emprendedoresehs.com</a:t>
            </a:r>
            <a:endParaRPr lang="es-MX" sz="12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42C98BE3-CAC0-BCF2-FBF9-40694EBDD4D0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accent6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 rot="10800000">
            <a:off x="10880" y="-5488"/>
            <a:ext cx="12181118" cy="1348057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7F947892-CEC4-9A66-2533-F3CFA5704707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1857" t="26858" r="11714" b="25714"/>
          <a:stretch/>
        </p:blipFill>
        <p:spPr>
          <a:xfrm>
            <a:off x="10796156" y="614116"/>
            <a:ext cx="1360223" cy="480536"/>
          </a:xfrm>
          <a:prstGeom prst="rect">
            <a:avLst/>
          </a:prstGeom>
        </p:spPr>
      </p:pic>
      <p:sp>
        <p:nvSpPr>
          <p:cNvPr id="14" name="Rectángulo 13">
            <a:extLst>
              <a:ext uri="{FF2B5EF4-FFF2-40B4-BE49-F238E27FC236}">
                <a16:creationId xmlns:a16="http://schemas.microsoft.com/office/drawing/2014/main" id="{69A0EB83-A13B-0ECF-365B-2ECC81255C40}"/>
              </a:ext>
            </a:extLst>
          </p:cNvPr>
          <p:cNvSpPr/>
          <p:nvPr/>
        </p:nvSpPr>
        <p:spPr>
          <a:xfrm>
            <a:off x="3483429" y="6128656"/>
            <a:ext cx="5780314" cy="2814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5" name="Rectángulo 14">
            <a:extLst>
              <a:ext uri="{FF2B5EF4-FFF2-40B4-BE49-F238E27FC236}">
                <a16:creationId xmlns:a16="http://schemas.microsoft.com/office/drawing/2014/main" id="{634AECAA-51DD-75F4-B26E-83A682657592}"/>
              </a:ext>
            </a:extLst>
          </p:cNvPr>
          <p:cNvSpPr/>
          <p:nvPr/>
        </p:nvSpPr>
        <p:spPr>
          <a:xfrm>
            <a:off x="4563026" y="473406"/>
            <a:ext cx="5780314" cy="2814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17" name="Imagen 16">
            <a:extLst>
              <a:ext uri="{FF2B5EF4-FFF2-40B4-BE49-F238E27FC236}">
                <a16:creationId xmlns:a16="http://schemas.microsoft.com/office/drawing/2014/main" id="{01A90D22-B2DF-53C7-7D61-24D8077C6C5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611" y="819942"/>
            <a:ext cx="963603" cy="943408"/>
          </a:xfrm>
          <a:prstGeom prst="rect">
            <a:avLst/>
          </a:prstGeom>
        </p:spPr>
      </p:pic>
      <p:sp>
        <p:nvSpPr>
          <p:cNvPr id="26" name="CuadroTexto 25">
            <a:extLst>
              <a:ext uri="{FF2B5EF4-FFF2-40B4-BE49-F238E27FC236}">
                <a16:creationId xmlns:a16="http://schemas.microsoft.com/office/drawing/2014/main" id="{A272B8EA-5BBE-C316-7FA0-75C76183D45A}"/>
              </a:ext>
            </a:extLst>
          </p:cNvPr>
          <p:cNvSpPr txBox="1"/>
          <p:nvPr/>
        </p:nvSpPr>
        <p:spPr>
          <a:xfrm>
            <a:off x="3483429" y="454274"/>
            <a:ext cx="60666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419" sz="1200" b="1" kern="100" dirty="0">
                <a:latin typeface="ADLaM Display" panose="0201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CAPITULO </a:t>
            </a:r>
            <a:r>
              <a:rPr lang="es-419" sz="1200" b="1" kern="100" dirty="0" err="1">
                <a:latin typeface="ADLaM Display" panose="0201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lll</a:t>
            </a:r>
            <a:endParaRPr lang="es-419" sz="1200" b="1" kern="100" dirty="0">
              <a:latin typeface="ADLaM Display" panose="02010000000000000000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es-419" sz="1200" b="1" kern="100" dirty="0">
                <a:effectLst/>
                <a:latin typeface="ADLaM Display" panose="0201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INTRODUCCION A LA NOM 035 STPS 2018 FA</a:t>
            </a:r>
            <a:r>
              <a:rPr lang="es-419" sz="1200" b="1" kern="100" dirty="0">
                <a:latin typeface="ADLaM Display" panose="0201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CTORES DE RIESGO PSICOSOCIAL</a:t>
            </a:r>
            <a:endParaRPr lang="es-MX" sz="12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0" name="CuadroTexto 29">
            <a:extLst>
              <a:ext uri="{FF2B5EF4-FFF2-40B4-BE49-F238E27FC236}">
                <a16:creationId xmlns:a16="http://schemas.microsoft.com/office/drawing/2014/main" id="{8B81E5C7-3B0B-8ACC-E7E1-A090339AE85E}"/>
              </a:ext>
            </a:extLst>
          </p:cNvPr>
          <p:cNvSpPr txBox="1"/>
          <p:nvPr/>
        </p:nvSpPr>
        <p:spPr>
          <a:xfrm>
            <a:off x="4563026" y="6250993"/>
            <a:ext cx="312964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419" sz="900" b="1" u="sng" dirty="0"/>
              <a:t>MODULO 1</a:t>
            </a:r>
            <a:endParaRPr lang="es-419" sz="900" b="1" dirty="0"/>
          </a:p>
          <a:p>
            <a:pPr algn="ctr"/>
            <a:r>
              <a:rPr lang="es-419" sz="900" b="1" kern="100" dirty="0">
                <a:ln>
                  <a:noFill/>
                </a:ln>
                <a:effectLst/>
                <a:latin typeface="ADLaM Display" panose="0201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PROFESIONALIZACIÓN DE LIDERES DE SEGURIDAD</a:t>
            </a:r>
            <a:r>
              <a:rPr lang="es-419" sz="900" b="1" dirty="0"/>
              <a:t>  </a:t>
            </a:r>
            <a:endParaRPr lang="es-MX" sz="900" b="1" dirty="0"/>
          </a:p>
        </p:txBody>
      </p:sp>
      <p:sp>
        <p:nvSpPr>
          <p:cNvPr id="31" name="CuadroTexto 30">
            <a:extLst>
              <a:ext uri="{FF2B5EF4-FFF2-40B4-BE49-F238E27FC236}">
                <a16:creationId xmlns:a16="http://schemas.microsoft.com/office/drawing/2014/main" id="{60E9B16D-76F2-CB10-D689-EEB56B758019}"/>
              </a:ext>
            </a:extLst>
          </p:cNvPr>
          <p:cNvSpPr txBox="1"/>
          <p:nvPr/>
        </p:nvSpPr>
        <p:spPr>
          <a:xfrm>
            <a:off x="2424192" y="823892"/>
            <a:ext cx="8196739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419" sz="2800" b="1" kern="100" dirty="0">
                <a:latin typeface="Bauhaus 93" panose="04030905020B02020C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LA UTILIDAD DE LA PSICOLOGIA LABORAL EN LOS CENTROS DE TRABAJO</a:t>
            </a:r>
            <a:endParaRPr lang="es-MX" sz="2800" kern="100" dirty="0">
              <a:effectLst/>
              <a:latin typeface="Bauhaus 93" panose="04030905020B02020C02" pitchFamily="82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F46957B5-DABB-3372-F0EB-C759CA3F230D}"/>
              </a:ext>
            </a:extLst>
          </p:cNvPr>
          <p:cNvSpPr txBox="1"/>
          <p:nvPr/>
        </p:nvSpPr>
        <p:spPr>
          <a:xfrm>
            <a:off x="1385456" y="3065115"/>
            <a:ext cx="6212774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419" sz="2200" b="1" dirty="0"/>
              <a:t>Selección de personal: </a:t>
            </a:r>
            <a:r>
              <a:rPr lang="es-419" sz="2200" dirty="0"/>
              <a:t>Ayuda a elegir a los candidatos más aptos no solo por su currículum, sino por su adecuación a la cultura de la empresa.</a:t>
            </a:r>
          </a:p>
          <a:p>
            <a:endParaRPr lang="es-419" sz="2200" dirty="0"/>
          </a:p>
          <a:p>
            <a:r>
              <a:rPr lang="es-419" sz="2200" b="1" dirty="0"/>
              <a:t>Clima laboral: </a:t>
            </a:r>
            <a:r>
              <a:rPr lang="es-419" sz="2200" dirty="0"/>
              <a:t>Permite evaluar y corregir problemas en el ambiente de trabajo para reducir tensiones.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2DDCE26E-F4CC-09D1-EA22-FC681CC294E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75171" y="3092399"/>
            <a:ext cx="3611336" cy="24075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28444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68931533-3481-AC4D-BA55-85B4908F8C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81" y="5572626"/>
            <a:ext cx="12181119" cy="1312706"/>
          </a:xfrm>
          <a:prstGeom prst="rect">
            <a:avLst/>
          </a:prstGeom>
        </p:spPr>
      </p:pic>
      <p:sp>
        <p:nvSpPr>
          <p:cNvPr id="6" name="Rectángulo 5">
            <a:extLst>
              <a:ext uri="{FF2B5EF4-FFF2-40B4-BE49-F238E27FC236}">
                <a16:creationId xmlns:a16="http://schemas.microsoft.com/office/drawing/2014/main" id="{7394C906-C35E-A0C8-9E14-B3402BE7305B}"/>
              </a:ext>
            </a:extLst>
          </p:cNvPr>
          <p:cNvSpPr/>
          <p:nvPr/>
        </p:nvSpPr>
        <p:spPr>
          <a:xfrm>
            <a:off x="3331029" y="5943599"/>
            <a:ext cx="5780314" cy="2814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5DB0B2FF-4DE0-DCC2-CF80-D51932F1C70C}"/>
              </a:ext>
            </a:extLst>
          </p:cNvPr>
          <p:cNvSpPr txBox="1"/>
          <p:nvPr/>
        </p:nvSpPr>
        <p:spPr>
          <a:xfrm>
            <a:off x="4588328" y="6552935"/>
            <a:ext cx="3015344" cy="2812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MX" sz="1200" u="sng" kern="100" dirty="0">
                <a:solidFill>
                  <a:srgbClr val="0563C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www.emprendedoresehs.com</a:t>
            </a:r>
            <a:endParaRPr lang="es-MX" sz="12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42C98BE3-CAC0-BCF2-FBF9-40694EBDD4D0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accent6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 rot="10800000">
            <a:off x="10880" y="-5488"/>
            <a:ext cx="12181118" cy="1348057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7F947892-CEC4-9A66-2533-F3CFA5704707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1857" t="26858" r="11714" b="25714"/>
          <a:stretch/>
        </p:blipFill>
        <p:spPr>
          <a:xfrm>
            <a:off x="10796156" y="614116"/>
            <a:ext cx="1360223" cy="480536"/>
          </a:xfrm>
          <a:prstGeom prst="rect">
            <a:avLst/>
          </a:prstGeom>
        </p:spPr>
      </p:pic>
      <p:sp>
        <p:nvSpPr>
          <p:cNvPr id="14" name="Rectángulo 13">
            <a:extLst>
              <a:ext uri="{FF2B5EF4-FFF2-40B4-BE49-F238E27FC236}">
                <a16:creationId xmlns:a16="http://schemas.microsoft.com/office/drawing/2014/main" id="{69A0EB83-A13B-0ECF-365B-2ECC81255C40}"/>
              </a:ext>
            </a:extLst>
          </p:cNvPr>
          <p:cNvSpPr/>
          <p:nvPr/>
        </p:nvSpPr>
        <p:spPr>
          <a:xfrm>
            <a:off x="3483429" y="6128656"/>
            <a:ext cx="5780314" cy="2814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5" name="Rectángulo 14">
            <a:extLst>
              <a:ext uri="{FF2B5EF4-FFF2-40B4-BE49-F238E27FC236}">
                <a16:creationId xmlns:a16="http://schemas.microsoft.com/office/drawing/2014/main" id="{634AECAA-51DD-75F4-B26E-83A682657592}"/>
              </a:ext>
            </a:extLst>
          </p:cNvPr>
          <p:cNvSpPr/>
          <p:nvPr/>
        </p:nvSpPr>
        <p:spPr>
          <a:xfrm>
            <a:off x="4563026" y="473406"/>
            <a:ext cx="5780314" cy="2814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17" name="Imagen 16">
            <a:extLst>
              <a:ext uri="{FF2B5EF4-FFF2-40B4-BE49-F238E27FC236}">
                <a16:creationId xmlns:a16="http://schemas.microsoft.com/office/drawing/2014/main" id="{01A90D22-B2DF-53C7-7D61-24D8077C6C5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611" y="819942"/>
            <a:ext cx="963603" cy="943408"/>
          </a:xfrm>
          <a:prstGeom prst="rect">
            <a:avLst/>
          </a:prstGeom>
        </p:spPr>
      </p:pic>
      <p:sp>
        <p:nvSpPr>
          <p:cNvPr id="26" name="CuadroTexto 25">
            <a:extLst>
              <a:ext uri="{FF2B5EF4-FFF2-40B4-BE49-F238E27FC236}">
                <a16:creationId xmlns:a16="http://schemas.microsoft.com/office/drawing/2014/main" id="{A272B8EA-5BBE-C316-7FA0-75C76183D45A}"/>
              </a:ext>
            </a:extLst>
          </p:cNvPr>
          <p:cNvSpPr txBox="1"/>
          <p:nvPr/>
        </p:nvSpPr>
        <p:spPr>
          <a:xfrm>
            <a:off x="3483429" y="454274"/>
            <a:ext cx="60666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419" sz="1200" b="1" kern="100" dirty="0">
                <a:latin typeface="ADLaM Display" panose="0201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CAPITULO </a:t>
            </a:r>
            <a:r>
              <a:rPr lang="es-419" sz="1200" b="1" kern="100" dirty="0" err="1">
                <a:latin typeface="ADLaM Display" panose="0201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lll</a:t>
            </a:r>
            <a:endParaRPr lang="es-419" sz="1200" b="1" kern="100" dirty="0">
              <a:latin typeface="ADLaM Display" panose="02010000000000000000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es-419" sz="1200" b="1" kern="100" dirty="0">
                <a:effectLst/>
                <a:latin typeface="ADLaM Display" panose="0201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INTRODUCCION A LA NOM 035 STPS 2018 FA</a:t>
            </a:r>
            <a:r>
              <a:rPr lang="es-419" sz="1200" b="1" kern="100" dirty="0">
                <a:latin typeface="ADLaM Display" panose="0201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CTORES DE RIESGO PSICOSOCIAL</a:t>
            </a:r>
            <a:endParaRPr lang="es-MX" sz="12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0" name="CuadroTexto 29">
            <a:extLst>
              <a:ext uri="{FF2B5EF4-FFF2-40B4-BE49-F238E27FC236}">
                <a16:creationId xmlns:a16="http://schemas.microsoft.com/office/drawing/2014/main" id="{8B81E5C7-3B0B-8ACC-E7E1-A090339AE85E}"/>
              </a:ext>
            </a:extLst>
          </p:cNvPr>
          <p:cNvSpPr txBox="1"/>
          <p:nvPr/>
        </p:nvSpPr>
        <p:spPr>
          <a:xfrm>
            <a:off x="4563026" y="6250993"/>
            <a:ext cx="312964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419" sz="900" b="1" u="sng" dirty="0"/>
              <a:t>MODULO 1</a:t>
            </a:r>
            <a:endParaRPr lang="es-419" sz="900" b="1" dirty="0"/>
          </a:p>
          <a:p>
            <a:pPr algn="ctr"/>
            <a:r>
              <a:rPr lang="es-419" sz="900" b="1" kern="100" dirty="0">
                <a:ln>
                  <a:noFill/>
                </a:ln>
                <a:effectLst/>
                <a:latin typeface="ADLaM Display" panose="0201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PROFESIONALIZACIÓN DE LIDERES DE SEGURIDAD</a:t>
            </a:r>
            <a:r>
              <a:rPr lang="es-419" sz="900" b="1" dirty="0"/>
              <a:t>  </a:t>
            </a:r>
            <a:endParaRPr lang="es-MX" sz="900" b="1" dirty="0"/>
          </a:p>
        </p:txBody>
      </p:sp>
      <p:sp>
        <p:nvSpPr>
          <p:cNvPr id="31" name="CuadroTexto 30">
            <a:extLst>
              <a:ext uri="{FF2B5EF4-FFF2-40B4-BE49-F238E27FC236}">
                <a16:creationId xmlns:a16="http://schemas.microsoft.com/office/drawing/2014/main" id="{60E9B16D-76F2-CB10-D689-EEB56B758019}"/>
              </a:ext>
            </a:extLst>
          </p:cNvPr>
          <p:cNvSpPr txBox="1"/>
          <p:nvPr/>
        </p:nvSpPr>
        <p:spPr>
          <a:xfrm>
            <a:off x="2424192" y="823892"/>
            <a:ext cx="8196739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419" sz="2800" b="1" kern="100" dirty="0">
                <a:latin typeface="Bauhaus 93" panose="04030905020B02020C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LA UTILIDAD DE LA PSICOLOGIA LABORAL EN LOS CENTROS DE TRABAJO</a:t>
            </a:r>
            <a:endParaRPr lang="es-MX" sz="2800" kern="100" dirty="0">
              <a:effectLst/>
              <a:latin typeface="Bauhaus 93" panose="04030905020B02020C02" pitchFamily="82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F46957B5-DABB-3372-F0EB-C759CA3F230D}"/>
              </a:ext>
            </a:extLst>
          </p:cNvPr>
          <p:cNvSpPr txBox="1"/>
          <p:nvPr/>
        </p:nvSpPr>
        <p:spPr>
          <a:xfrm>
            <a:off x="1210225" y="1982090"/>
            <a:ext cx="7476575" cy="30777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s-419" dirty="0"/>
          </a:p>
          <a:p>
            <a:r>
              <a:rPr lang="es-419" sz="2200" b="1" dirty="0"/>
              <a:t>Bienestar y salud mental: </a:t>
            </a:r>
            <a:r>
              <a:rPr lang="es-419" sz="2200" dirty="0"/>
              <a:t>Previene el estrés laboral y fomenta la motivación de los trabajadores.</a:t>
            </a:r>
          </a:p>
          <a:p>
            <a:endParaRPr lang="es-419" sz="2200" dirty="0"/>
          </a:p>
          <a:p>
            <a:r>
              <a:rPr lang="es-419" sz="2200" b="1" dirty="0"/>
              <a:t>Capacitación: </a:t>
            </a:r>
            <a:r>
              <a:rPr lang="es-419" sz="2200" dirty="0"/>
              <a:t>Diseña programas para desarrollar habilidades de liderazgo, comunicación y trabajo en equipo.</a:t>
            </a:r>
          </a:p>
          <a:p>
            <a:endParaRPr lang="es-419" sz="2200" dirty="0"/>
          </a:p>
          <a:p>
            <a:r>
              <a:rPr lang="es-419" sz="2200" b="1" dirty="0"/>
              <a:t>Resolución de conflictos: </a:t>
            </a:r>
            <a:r>
              <a:rPr lang="es-419" sz="2200" dirty="0"/>
              <a:t>Actúa como mediador para mejorar las relaciones entre los miembros de la organización</a:t>
            </a:r>
            <a:endParaRPr lang="es-MX" sz="2200" dirty="0"/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56EA6C2B-9260-79D7-B2F5-33E8AEB894C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686800" y="2250255"/>
            <a:ext cx="3084739" cy="308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829926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n 17">
            <a:extLst>
              <a:ext uri="{FF2B5EF4-FFF2-40B4-BE49-F238E27FC236}">
                <a16:creationId xmlns:a16="http://schemas.microsoft.com/office/drawing/2014/main" id="{064610BA-B457-7C05-A9D4-F32F01FC6C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68295" y="1681925"/>
            <a:ext cx="963603" cy="943408"/>
          </a:xfrm>
          <a:prstGeom prst="rect">
            <a:avLst/>
          </a:prstGeom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id="{9F0EE140-B6C9-0231-67A0-814CE3F78FF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1857" t="26858" r="11714" b="25714"/>
          <a:stretch/>
        </p:blipFill>
        <p:spPr>
          <a:xfrm>
            <a:off x="1549427" y="1885977"/>
            <a:ext cx="1589586" cy="551751"/>
          </a:xfrm>
          <a:prstGeom prst="rect">
            <a:avLst/>
          </a:prstGeom>
        </p:spPr>
      </p:pic>
      <p:sp>
        <p:nvSpPr>
          <p:cNvPr id="17" name="CuadroTexto 16">
            <a:extLst>
              <a:ext uri="{FF2B5EF4-FFF2-40B4-BE49-F238E27FC236}">
                <a16:creationId xmlns:a16="http://schemas.microsoft.com/office/drawing/2014/main" id="{1FBE94AE-8F83-0417-5F56-8BC180D2AB47}"/>
              </a:ext>
            </a:extLst>
          </p:cNvPr>
          <p:cNvSpPr txBox="1"/>
          <p:nvPr/>
        </p:nvSpPr>
        <p:spPr>
          <a:xfrm>
            <a:off x="3152483" y="1863706"/>
            <a:ext cx="6452952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419" sz="2800" b="1" dirty="0">
                <a:latin typeface="Arial" panose="020B0604020202020204" pitchFamily="34" charset="0"/>
                <a:cs typeface="Arial" panose="020B0604020202020204" pitchFamily="34" charset="0"/>
              </a:rPr>
              <a:t>AREAS DE TRABAJO CON NECESIDAD DE PSICOLOGIA LABORAL .</a:t>
            </a: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C36502E2-0893-B3B9-AE6C-9833AD22A08F}"/>
              </a:ext>
            </a:extLst>
          </p:cNvPr>
          <p:cNvSpPr/>
          <p:nvPr/>
        </p:nvSpPr>
        <p:spPr>
          <a:xfrm>
            <a:off x="1549427" y="5963176"/>
            <a:ext cx="8882471" cy="286741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419" sz="1800" b="1" dirty="0"/>
          </a:p>
          <a:p>
            <a:pPr algn="ctr"/>
            <a:endParaRPr lang="es-419" sz="1800" b="1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D4AB4597-11F1-668F-5172-94AFA9AB1401}"/>
              </a:ext>
            </a:extLst>
          </p:cNvPr>
          <p:cNvSpPr txBox="1"/>
          <p:nvPr/>
        </p:nvSpPr>
        <p:spPr>
          <a:xfrm>
            <a:off x="4412924" y="87088"/>
            <a:ext cx="393207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419" sz="1400" b="1" kern="100" dirty="0">
                <a:latin typeface="ADLaM Display" panose="0201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CAPITULO </a:t>
            </a:r>
            <a:r>
              <a:rPr lang="es-419" sz="1400" b="1" kern="100" dirty="0" err="1">
                <a:latin typeface="ADLaM Display" panose="0201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lll</a:t>
            </a:r>
            <a:endParaRPr lang="es-419" sz="1400" b="1" kern="100" dirty="0">
              <a:latin typeface="ADLaM Display" panose="02010000000000000000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es-419" sz="1400" b="1" kern="100" dirty="0">
                <a:effectLst/>
                <a:latin typeface="ADLaM Display" panose="0201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INTRODUCCION A LA NOM 035 STPS 2018 FA</a:t>
            </a:r>
            <a:r>
              <a:rPr lang="es-419" sz="1400" b="1" kern="100" dirty="0">
                <a:latin typeface="ADLaM Display" panose="0201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CTORES DE RIESGO PSICOSOCIAL</a:t>
            </a:r>
            <a:endParaRPr lang="es-MX" sz="1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endParaRPr lang="es-MX" sz="1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Onda 5">
            <a:extLst>
              <a:ext uri="{FF2B5EF4-FFF2-40B4-BE49-F238E27FC236}">
                <a16:creationId xmlns:a16="http://schemas.microsoft.com/office/drawing/2014/main" id="{1C960424-65B8-A2E3-8E10-D009558A52CF}"/>
              </a:ext>
            </a:extLst>
          </p:cNvPr>
          <p:cNvSpPr/>
          <p:nvPr/>
        </p:nvSpPr>
        <p:spPr>
          <a:xfrm>
            <a:off x="1549427" y="1074721"/>
            <a:ext cx="8882471" cy="658835"/>
          </a:xfrm>
          <a:prstGeom prst="wave">
            <a:avLst>
              <a:gd name="adj1" fmla="val 20000"/>
              <a:gd name="adj2" fmla="val -123"/>
            </a:avLst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6802FBA6-E38F-1E7B-A65E-631B4C43C83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63533" y="3679388"/>
            <a:ext cx="4081462" cy="21038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42640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uadroTexto 6">
            <a:extLst>
              <a:ext uri="{FF2B5EF4-FFF2-40B4-BE49-F238E27FC236}">
                <a16:creationId xmlns:a16="http://schemas.microsoft.com/office/drawing/2014/main" id="{C8658CBB-4511-0D65-5271-4EB28946881E}"/>
              </a:ext>
            </a:extLst>
          </p:cNvPr>
          <p:cNvSpPr txBox="1"/>
          <p:nvPr/>
        </p:nvSpPr>
        <p:spPr>
          <a:xfrm>
            <a:off x="1426028" y="2373091"/>
            <a:ext cx="7456715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419" sz="2400" b="1" u="none" strike="noStrike" dirty="0">
                <a:effectLst/>
                <a:latin typeface="Google Sans"/>
              </a:rPr>
              <a:t>Las principales áreas de trabajo </a:t>
            </a:r>
            <a:r>
              <a:rPr lang="es-419" sz="2400" b="0" u="none" strike="noStrike" dirty="0">
                <a:effectLst/>
                <a:latin typeface="Google Sans"/>
              </a:rPr>
              <a:t>con necesidad de psicología laboral u organizacional incluyen:</a:t>
            </a:r>
          </a:p>
          <a:p>
            <a:endParaRPr lang="es-419" sz="2400" dirty="0">
              <a:latin typeface="Google Sans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419" sz="2400" dirty="0">
                <a:latin typeface="Google Sans"/>
              </a:rPr>
              <a:t>E</a:t>
            </a:r>
            <a:r>
              <a:rPr lang="es-419" sz="2400" dirty="0"/>
              <a:t>l reclutamiento de personal.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419" sz="2400" dirty="0"/>
              <a:t>La gestión del clima laboral.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419" sz="2400" dirty="0"/>
              <a:t>La prevención de la salud mental.</a:t>
            </a:r>
            <a:endParaRPr lang="es-MX" sz="2200" dirty="0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68931533-3481-AC4D-BA55-85B4908F8C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81" y="5572626"/>
            <a:ext cx="12181119" cy="1312706"/>
          </a:xfrm>
          <a:prstGeom prst="rect">
            <a:avLst/>
          </a:prstGeom>
        </p:spPr>
      </p:pic>
      <p:sp>
        <p:nvSpPr>
          <p:cNvPr id="6" name="Rectángulo 5">
            <a:extLst>
              <a:ext uri="{FF2B5EF4-FFF2-40B4-BE49-F238E27FC236}">
                <a16:creationId xmlns:a16="http://schemas.microsoft.com/office/drawing/2014/main" id="{7394C906-C35E-A0C8-9E14-B3402BE7305B}"/>
              </a:ext>
            </a:extLst>
          </p:cNvPr>
          <p:cNvSpPr/>
          <p:nvPr/>
        </p:nvSpPr>
        <p:spPr>
          <a:xfrm>
            <a:off x="3331029" y="5943599"/>
            <a:ext cx="5780314" cy="2814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5DB0B2FF-4DE0-DCC2-CF80-D51932F1C70C}"/>
              </a:ext>
            </a:extLst>
          </p:cNvPr>
          <p:cNvSpPr txBox="1"/>
          <p:nvPr/>
        </p:nvSpPr>
        <p:spPr>
          <a:xfrm>
            <a:off x="4588328" y="6552935"/>
            <a:ext cx="3015344" cy="2812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MX" sz="1200" u="sng" kern="100" dirty="0">
                <a:solidFill>
                  <a:srgbClr val="0563C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www.emprendedoresehs.com</a:t>
            </a:r>
            <a:endParaRPr lang="es-MX" sz="12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42C98BE3-CAC0-BCF2-FBF9-40694EBDD4D0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accent6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 rot="10800000">
            <a:off x="10880" y="-5488"/>
            <a:ext cx="12181118" cy="1348057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7F947892-CEC4-9A66-2533-F3CFA5704707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1857" t="26858" r="11714" b="25714"/>
          <a:stretch/>
        </p:blipFill>
        <p:spPr>
          <a:xfrm>
            <a:off x="10796156" y="614116"/>
            <a:ext cx="1360223" cy="480536"/>
          </a:xfrm>
          <a:prstGeom prst="rect">
            <a:avLst/>
          </a:prstGeom>
        </p:spPr>
      </p:pic>
      <p:sp>
        <p:nvSpPr>
          <p:cNvPr id="14" name="Rectángulo 13">
            <a:extLst>
              <a:ext uri="{FF2B5EF4-FFF2-40B4-BE49-F238E27FC236}">
                <a16:creationId xmlns:a16="http://schemas.microsoft.com/office/drawing/2014/main" id="{69A0EB83-A13B-0ECF-365B-2ECC81255C40}"/>
              </a:ext>
            </a:extLst>
          </p:cNvPr>
          <p:cNvSpPr/>
          <p:nvPr/>
        </p:nvSpPr>
        <p:spPr>
          <a:xfrm>
            <a:off x="3483429" y="6128656"/>
            <a:ext cx="5780314" cy="2814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5" name="Rectángulo 14">
            <a:extLst>
              <a:ext uri="{FF2B5EF4-FFF2-40B4-BE49-F238E27FC236}">
                <a16:creationId xmlns:a16="http://schemas.microsoft.com/office/drawing/2014/main" id="{634AECAA-51DD-75F4-B26E-83A682657592}"/>
              </a:ext>
            </a:extLst>
          </p:cNvPr>
          <p:cNvSpPr/>
          <p:nvPr/>
        </p:nvSpPr>
        <p:spPr>
          <a:xfrm>
            <a:off x="4563026" y="473406"/>
            <a:ext cx="5780314" cy="2814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17" name="Imagen 16">
            <a:extLst>
              <a:ext uri="{FF2B5EF4-FFF2-40B4-BE49-F238E27FC236}">
                <a16:creationId xmlns:a16="http://schemas.microsoft.com/office/drawing/2014/main" id="{01A90D22-B2DF-53C7-7D61-24D8077C6C5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611" y="819942"/>
            <a:ext cx="963603" cy="943408"/>
          </a:xfrm>
          <a:prstGeom prst="rect">
            <a:avLst/>
          </a:prstGeom>
        </p:spPr>
      </p:pic>
      <p:sp>
        <p:nvSpPr>
          <p:cNvPr id="26" name="CuadroTexto 25">
            <a:extLst>
              <a:ext uri="{FF2B5EF4-FFF2-40B4-BE49-F238E27FC236}">
                <a16:creationId xmlns:a16="http://schemas.microsoft.com/office/drawing/2014/main" id="{A272B8EA-5BBE-C316-7FA0-75C76183D45A}"/>
              </a:ext>
            </a:extLst>
          </p:cNvPr>
          <p:cNvSpPr txBox="1"/>
          <p:nvPr/>
        </p:nvSpPr>
        <p:spPr>
          <a:xfrm>
            <a:off x="3483429" y="454274"/>
            <a:ext cx="60666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419" sz="1200" b="1" kern="100" dirty="0">
                <a:latin typeface="ADLaM Display" panose="0201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CAPITULO </a:t>
            </a:r>
            <a:r>
              <a:rPr lang="es-419" sz="1200" b="1" kern="100" dirty="0" err="1">
                <a:latin typeface="ADLaM Display" panose="0201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lll</a:t>
            </a:r>
            <a:endParaRPr lang="es-419" sz="1200" b="1" kern="100" dirty="0">
              <a:latin typeface="ADLaM Display" panose="02010000000000000000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es-419" sz="1200" b="1" kern="100" dirty="0">
                <a:effectLst/>
                <a:latin typeface="ADLaM Display" panose="0201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INTRODUCCION A LA NOM 035 STPS 2018 FA</a:t>
            </a:r>
            <a:r>
              <a:rPr lang="es-419" sz="1200" b="1" kern="100" dirty="0">
                <a:latin typeface="ADLaM Display" panose="0201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CTORES DE RIESGO PSICOSOCIAL</a:t>
            </a:r>
            <a:endParaRPr lang="es-MX" sz="12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0" name="CuadroTexto 29">
            <a:extLst>
              <a:ext uri="{FF2B5EF4-FFF2-40B4-BE49-F238E27FC236}">
                <a16:creationId xmlns:a16="http://schemas.microsoft.com/office/drawing/2014/main" id="{8B81E5C7-3B0B-8ACC-E7E1-A090339AE85E}"/>
              </a:ext>
            </a:extLst>
          </p:cNvPr>
          <p:cNvSpPr txBox="1"/>
          <p:nvPr/>
        </p:nvSpPr>
        <p:spPr>
          <a:xfrm>
            <a:off x="4563026" y="6250993"/>
            <a:ext cx="312964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419" sz="900" b="1" u="sng" dirty="0"/>
              <a:t>MODULO 1</a:t>
            </a:r>
            <a:endParaRPr lang="es-419" sz="900" b="1" dirty="0"/>
          </a:p>
          <a:p>
            <a:pPr algn="ctr"/>
            <a:r>
              <a:rPr lang="es-419" sz="900" b="1" kern="100" dirty="0">
                <a:ln>
                  <a:noFill/>
                </a:ln>
                <a:effectLst/>
                <a:latin typeface="ADLaM Display" panose="0201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PROFESIONALIZACIÓN DE LIDERES DE SEGURIDAD</a:t>
            </a:r>
            <a:r>
              <a:rPr lang="es-419" sz="900" b="1" dirty="0"/>
              <a:t>  </a:t>
            </a:r>
            <a:endParaRPr lang="es-MX" sz="900" b="1" dirty="0"/>
          </a:p>
        </p:txBody>
      </p:sp>
      <p:sp>
        <p:nvSpPr>
          <p:cNvPr id="31" name="CuadroTexto 30">
            <a:extLst>
              <a:ext uri="{FF2B5EF4-FFF2-40B4-BE49-F238E27FC236}">
                <a16:creationId xmlns:a16="http://schemas.microsoft.com/office/drawing/2014/main" id="{60E9B16D-76F2-CB10-D689-EEB56B758019}"/>
              </a:ext>
            </a:extLst>
          </p:cNvPr>
          <p:cNvSpPr txBox="1"/>
          <p:nvPr/>
        </p:nvSpPr>
        <p:spPr>
          <a:xfrm>
            <a:off x="2424192" y="823892"/>
            <a:ext cx="8196739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419" sz="2800" b="1" kern="100" dirty="0">
                <a:latin typeface="Bauhaus 93" panose="04030905020B02020C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AREAS DE TRABAJO CON NECESIDAD DE PSICOLOGIA LABORAL</a:t>
            </a:r>
            <a:endParaRPr lang="es-MX" sz="2800" kern="100" dirty="0">
              <a:effectLst/>
              <a:latin typeface="Bauhaus 93" panose="04030905020B02020C02" pitchFamily="82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7CBE54D6-A899-EF5A-2306-EC81C54E692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flipH="1">
            <a:off x="8036378" y="3013113"/>
            <a:ext cx="2149929" cy="21499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001262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uadroTexto 6">
            <a:extLst>
              <a:ext uri="{FF2B5EF4-FFF2-40B4-BE49-F238E27FC236}">
                <a16:creationId xmlns:a16="http://schemas.microsoft.com/office/drawing/2014/main" id="{C8658CBB-4511-0D65-5271-4EB28946881E}"/>
              </a:ext>
            </a:extLst>
          </p:cNvPr>
          <p:cNvSpPr txBox="1"/>
          <p:nvPr/>
        </p:nvSpPr>
        <p:spPr>
          <a:xfrm>
            <a:off x="1480459" y="2187040"/>
            <a:ext cx="7456712" cy="38164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419" sz="2200" b="1" u="none" strike="noStrike" dirty="0">
                <a:effectLst/>
                <a:latin typeface="Google Sans"/>
              </a:rPr>
              <a:t>Reclutamiento y Selección:</a:t>
            </a:r>
          </a:p>
          <a:p>
            <a:endParaRPr lang="es-419" sz="2200" b="1" u="none" strike="noStrike" dirty="0">
              <a:effectLst/>
              <a:latin typeface="Google Sans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s-419" sz="2200" b="0" u="none" strike="noStrike" dirty="0">
                <a:effectLst/>
                <a:latin typeface="Google Sans"/>
              </a:rPr>
              <a:t>Diseñar pruebas psicométricas y evaluar competencias.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419" sz="2200" b="0" u="none" strike="noStrike" dirty="0">
                <a:effectLst/>
                <a:latin typeface="Google Sans"/>
              </a:rPr>
              <a:t>Asegurar que el candidato encaje con la cultura de la empresa.</a:t>
            </a:r>
          </a:p>
          <a:p>
            <a:pPr>
              <a:buFont typeface="Arial" panose="020B0604020202020204" pitchFamily="34" charset="0"/>
              <a:buChar char="•"/>
            </a:pPr>
            <a:endParaRPr lang="es-419" sz="2200" dirty="0">
              <a:latin typeface="Google Sans"/>
            </a:endParaRPr>
          </a:p>
          <a:p>
            <a:r>
              <a:rPr lang="es-419" sz="2200" b="1" u="none" strike="noStrike" dirty="0">
                <a:effectLst/>
                <a:latin typeface="Google Sans"/>
              </a:rPr>
              <a:t>Clima y Cultura Organizacional:</a:t>
            </a:r>
          </a:p>
          <a:p>
            <a:endParaRPr lang="es-419" sz="2200" b="1" u="none" strike="noStrike" dirty="0">
              <a:effectLst/>
              <a:latin typeface="Google Sans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s-419" sz="2200" b="0" u="none" strike="noStrike" dirty="0">
                <a:effectLst/>
                <a:latin typeface="Google Sans"/>
              </a:rPr>
              <a:t>Medir la satisfacción y motivación de los trabajadores.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419" sz="2200" b="0" u="none" strike="noStrike" dirty="0">
                <a:effectLst/>
                <a:latin typeface="Google Sans"/>
              </a:rPr>
              <a:t>Detectar problemas de comunicación y </a:t>
            </a:r>
            <a:r>
              <a:rPr lang="es-419" sz="2200" b="0" u="none" strike="noStrike" dirty="0">
                <a:effectLst/>
              </a:rPr>
              <a:t>proponer</a:t>
            </a:r>
            <a:r>
              <a:rPr lang="es-419" sz="2200" b="0" u="none" strike="noStrike" dirty="0">
                <a:effectLst/>
                <a:latin typeface="Google Sans"/>
              </a:rPr>
              <a:t> soluciones para </a:t>
            </a:r>
            <a:r>
              <a:rPr lang="es-419" sz="2200" dirty="0">
                <a:latin typeface="Google Sans"/>
              </a:rPr>
              <a:t> </a:t>
            </a:r>
            <a:r>
              <a:rPr lang="es-419" sz="2200" b="0" u="none" strike="noStrike" dirty="0">
                <a:effectLst/>
                <a:latin typeface="Google Sans"/>
              </a:rPr>
              <a:t>reducir la rotación de personal.</a:t>
            </a:r>
          </a:p>
          <a:p>
            <a:endParaRPr lang="es-MX" sz="2200" dirty="0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68931533-3481-AC4D-BA55-85B4908F8C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81" y="5572626"/>
            <a:ext cx="12181119" cy="1312706"/>
          </a:xfrm>
          <a:prstGeom prst="rect">
            <a:avLst/>
          </a:prstGeom>
        </p:spPr>
      </p:pic>
      <p:sp>
        <p:nvSpPr>
          <p:cNvPr id="6" name="Rectángulo 5">
            <a:extLst>
              <a:ext uri="{FF2B5EF4-FFF2-40B4-BE49-F238E27FC236}">
                <a16:creationId xmlns:a16="http://schemas.microsoft.com/office/drawing/2014/main" id="{7394C906-C35E-A0C8-9E14-B3402BE7305B}"/>
              </a:ext>
            </a:extLst>
          </p:cNvPr>
          <p:cNvSpPr/>
          <p:nvPr/>
        </p:nvSpPr>
        <p:spPr>
          <a:xfrm>
            <a:off x="3331029" y="5943599"/>
            <a:ext cx="5780314" cy="2814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5DB0B2FF-4DE0-DCC2-CF80-D51932F1C70C}"/>
              </a:ext>
            </a:extLst>
          </p:cNvPr>
          <p:cNvSpPr txBox="1"/>
          <p:nvPr/>
        </p:nvSpPr>
        <p:spPr>
          <a:xfrm>
            <a:off x="4588328" y="6552935"/>
            <a:ext cx="3015344" cy="2812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MX" sz="1200" u="sng" kern="100" dirty="0">
                <a:solidFill>
                  <a:srgbClr val="0563C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www.emprendedoresehs.com</a:t>
            </a:r>
            <a:endParaRPr lang="es-MX" sz="12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42C98BE3-CAC0-BCF2-FBF9-40694EBDD4D0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accent6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 rot="10800000">
            <a:off x="10880" y="-5488"/>
            <a:ext cx="12181118" cy="1348057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7F947892-CEC4-9A66-2533-F3CFA5704707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1857" t="26858" r="11714" b="25714"/>
          <a:stretch/>
        </p:blipFill>
        <p:spPr>
          <a:xfrm>
            <a:off x="10796156" y="614116"/>
            <a:ext cx="1360223" cy="480536"/>
          </a:xfrm>
          <a:prstGeom prst="rect">
            <a:avLst/>
          </a:prstGeom>
        </p:spPr>
      </p:pic>
      <p:sp>
        <p:nvSpPr>
          <p:cNvPr id="14" name="Rectángulo 13">
            <a:extLst>
              <a:ext uri="{FF2B5EF4-FFF2-40B4-BE49-F238E27FC236}">
                <a16:creationId xmlns:a16="http://schemas.microsoft.com/office/drawing/2014/main" id="{69A0EB83-A13B-0ECF-365B-2ECC81255C40}"/>
              </a:ext>
            </a:extLst>
          </p:cNvPr>
          <p:cNvSpPr/>
          <p:nvPr/>
        </p:nvSpPr>
        <p:spPr>
          <a:xfrm>
            <a:off x="3483429" y="6128656"/>
            <a:ext cx="5780314" cy="2814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5" name="Rectángulo 14">
            <a:extLst>
              <a:ext uri="{FF2B5EF4-FFF2-40B4-BE49-F238E27FC236}">
                <a16:creationId xmlns:a16="http://schemas.microsoft.com/office/drawing/2014/main" id="{634AECAA-51DD-75F4-B26E-83A682657592}"/>
              </a:ext>
            </a:extLst>
          </p:cNvPr>
          <p:cNvSpPr/>
          <p:nvPr/>
        </p:nvSpPr>
        <p:spPr>
          <a:xfrm>
            <a:off x="4563026" y="473406"/>
            <a:ext cx="5780314" cy="2814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17" name="Imagen 16">
            <a:extLst>
              <a:ext uri="{FF2B5EF4-FFF2-40B4-BE49-F238E27FC236}">
                <a16:creationId xmlns:a16="http://schemas.microsoft.com/office/drawing/2014/main" id="{01A90D22-B2DF-53C7-7D61-24D8077C6C5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611" y="819942"/>
            <a:ext cx="963603" cy="943408"/>
          </a:xfrm>
          <a:prstGeom prst="rect">
            <a:avLst/>
          </a:prstGeom>
        </p:spPr>
      </p:pic>
      <p:sp>
        <p:nvSpPr>
          <p:cNvPr id="26" name="CuadroTexto 25">
            <a:extLst>
              <a:ext uri="{FF2B5EF4-FFF2-40B4-BE49-F238E27FC236}">
                <a16:creationId xmlns:a16="http://schemas.microsoft.com/office/drawing/2014/main" id="{A272B8EA-5BBE-C316-7FA0-75C76183D45A}"/>
              </a:ext>
            </a:extLst>
          </p:cNvPr>
          <p:cNvSpPr txBox="1"/>
          <p:nvPr/>
        </p:nvSpPr>
        <p:spPr>
          <a:xfrm>
            <a:off x="3483429" y="454274"/>
            <a:ext cx="60666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419" sz="1200" b="1" kern="100" dirty="0">
                <a:latin typeface="ADLaM Display" panose="0201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CAPITULO </a:t>
            </a:r>
            <a:r>
              <a:rPr lang="es-419" sz="1200" b="1" kern="100" dirty="0" err="1">
                <a:latin typeface="ADLaM Display" panose="0201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lll</a:t>
            </a:r>
            <a:endParaRPr lang="es-419" sz="1200" b="1" kern="100" dirty="0">
              <a:latin typeface="ADLaM Display" panose="02010000000000000000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es-419" sz="1200" b="1" kern="100" dirty="0">
                <a:effectLst/>
                <a:latin typeface="ADLaM Display" panose="0201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INTRODUCCION A LA NOM 035 STPS 2018 FA</a:t>
            </a:r>
            <a:r>
              <a:rPr lang="es-419" sz="1200" b="1" kern="100" dirty="0">
                <a:latin typeface="ADLaM Display" panose="0201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CTORES DE RIESGO PSICOSOCIAL</a:t>
            </a:r>
            <a:endParaRPr lang="es-MX" sz="12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0" name="CuadroTexto 29">
            <a:extLst>
              <a:ext uri="{FF2B5EF4-FFF2-40B4-BE49-F238E27FC236}">
                <a16:creationId xmlns:a16="http://schemas.microsoft.com/office/drawing/2014/main" id="{8B81E5C7-3B0B-8ACC-E7E1-A090339AE85E}"/>
              </a:ext>
            </a:extLst>
          </p:cNvPr>
          <p:cNvSpPr txBox="1"/>
          <p:nvPr/>
        </p:nvSpPr>
        <p:spPr>
          <a:xfrm>
            <a:off x="4563026" y="6250993"/>
            <a:ext cx="312964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419" sz="900" b="1" u="sng" dirty="0"/>
              <a:t>MODULO 1</a:t>
            </a:r>
            <a:endParaRPr lang="es-419" sz="900" b="1" dirty="0"/>
          </a:p>
          <a:p>
            <a:pPr algn="ctr"/>
            <a:r>
              <a:rPr lang="es-419" sz="900" b="1" kern="100" dirty="0">
                <a:ln>
                  <a:noFill/>
                </a:ln>
                <a:effectLst/>
                <a:latin typeface="ADLaM Display" panose="0201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PROFESIONALIZACIÓN DE LIDERES DE SEGURIDAD</a:t>
            </a:r>
            <a:r>
              <a:rPr lang="es-419" sz="900" b="1" dirty="0"/>
              <a:t>  </a:t>
            </a:r>
            <a:endParaRPr lang="es-MX" sz="900" b="1" dirty="0"/>
          </a:p>
        </p:txBody>
      </p:sp>
      <p:sp>
        <p:nvSpPr>
          <p:cNvPr id="31" name="CuadroTexto 30">
            <a:extLst>
              <a:ext uri="{FF2B5EF4-FFF2-40B4-BE49-F238E27FC236}">
                <a16:creationId xmlns:a16="http://schemas.microsoft.com/office/drawing/2014/main" id="{60E9B16D-76F2-CB10-D689-EEB56B758019}"/>
              </a:ext>
            </a:extLst>
          </p:cNvPr>
          <p:cNvSpPr txBox="1"/>
          <p:nvPr/>
        </p:nvSpPr>
        <p:spPr>
          <a:xfrm>
            <a:off x="2424192" y="823892"/>
            <a:ext cx="8196739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419" sz="2800" b="1" kern="100" dirty="0">
                <a:latin typeface="Bauhaus 93" panose="04030905020B02020C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AREAS DE TRABAJO CON NECESIDAD DE PSICOLOGIA LABORAL</a:t>
            </a:r>
            <a:endParaRPr lang="es-MX" sz="2800" kern="100" dirty="0">
              <a:effectLst/>
              <a:latin typeface="Bauhaus 93" panose="04030905020B02020C02" pitchFamily="82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FC0F250B-2C33-8E29-4E0B-2DD64D7C6FCB}"/>
              </a:ext>
            </a:extLst>
          </p:cNvPr>
          <p:cNvSpPr txBox="1"/>
          <p:nvPr/>
        </p:nvSpPr>
        <p:spPr>
          <a:xfrm>
            <a:off x="1480459" y="1825292"/>
            <a:ext cx="3668486" cy="3831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b="1" u="sng" kern="1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AREAS CLAVE DE NECESIDAD</a:t>
            </a:r>
            <a:r>
              <a:rPr lang="es-MX" sz="1800" b="1" u="sng" kern="1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s-MX" dirty="0"/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A4E9375F-F194-430C-FF0F-21834AE31C8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817428" y="2622597"/>
            <a:ext cx="3351445" cy="2514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231186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uadroTexto 6">
            <a:extLst>
              <a:ext uri="{FF2B5EF4-FFF2-40B4-BE49-F238E27FC236}">
                <a16:creationId xmlns:a16="http://schemas.microsoft.com/office/drawing/2014/main" id="{C8658CBB-4511-0D65-5271-4EB28946881E}"/>
              </a:ext>
            </a:extLst>
          </p:cNvPr>
          <p:cNvSpPr txBox="1"/>
          <p:nvPr/>
        </p:nvSpPr>
        <p:spPr>
          <a:xfrm>
            <a:off x="1480459" y="2198914"/>
            <a:ext cx="8196739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419" sz="2200" b="1" u="none" strike="noStrike" dirty="0">
                <a:effectLst/>
              </a:rPr>
              <a:t>Salud Mental y Bienestar:</a:t>
            </a:r>
          </a:p>
          <a:p>
            <a:endParaRPr lang="es-419" sz="2200" b="1" u="none" strike="noStrike" dirty="0">
              <a:effectLst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s-419" sz="2200" b="0" u="none" strike="noStrike" dirty="0">
                <a:effectLst/>
              </a:rPr>
              <a:t>Prevenir el síndrome de desgaste profesional o </a:t>
            </a:r>
            <a:r>
              <a:rPr lang="es-419" sz="2200" b="0" i="1" u="none" strike="noStrike" dirty="0">
                <a:effectLst/>
              </a:rPr>
              <a:t>burnout</a:t>
            </a:r>
            <a:r>
              <a:rPr lang="es-419" sz="2200" b="0" u="none" strike="noStrike" dirty="0">
                <a:effectLst/>
              </a:rPr>
              <a:t>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419" sz="2200" b="0" u="none" strike="noStrike" dirty="0">
                <a:effectLst/>
              </a:rPr>
              <a:t>Implementar programas para equilibrar la vida laboral y personal.</a:t>
            </a:r>
          </a:p>
          <a:p>
            <a:pPr>
              <a:buFont typeface="Arial" panose="020B0604020202020204" pitchFamily="34" charset="0"/>
              <a:buChar char="•"/>
            </a:pPr>
            <a:endParaRPr lang="es-419" sz="2200" dirty="0"/>
          </a:p>
          <a:p>
            <a:pPr>
              <a:buFont typeface="Arial" panose="020B0604020202020204" pitchFamily="34" charset="0"/>
              <a:buChar char="•"/>
            </a:pPr>
            <a:r>
              <a:rPr lang="es-419" sz="2200" b="1" u="none" strike="noStrike" dirty="0">
                <a:effectLst/>
              </a:rPr>
              <a:t>Capacitación y Desarrollo:</a:t>
            </a:r>
          </a:p>
          <a:p>
            <a:endParaRPr lang="es-419" sz="2200" b="1" u="none" strike="noStrike" dirty="0">
              <a:effectLst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s-419" sz="2200" b="0" u="none" strike="noStrike" dirty="0">
                <a:effectLst/>
              </a:rPr>
              <a:t>Identificar carencias de formación.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419" sz="2200" b="0" u="none" strike="noStrike" dirty="0">
                <a:effectLst/>
              </a:rPr>
              <a:t>Diseñar talleres de liderazgo, manejo de estrés y comunicación </a:t>
            </a:r>
          </a:p>
          <a:p>
            <a:r>
              <a:rPr lang="es-419" sz="2200" b="0" u="none" strike="noStrike" dirty="0">
                <a:effectLst/>
              </a:rPr>
              <a:t>  efectiva</a:t>
            </a:r>
          </a:p>
          <a:p>
            <a:endParaRPr lang="es-419" sz="2200" b="0" u="none" strike="noStrike" dirty="0">
              <a:effectLst/>
            </a:endParaRPr>
          </a:p>
          <a:p>
            <a:endParaRPr lang="es-MX" sz="2200" dirty="0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68931533-3481-AC4D-BA55-85B4908F8C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81" y="5572626"/>
            <a:ext cx="12181119" cy="1312706"/>
          </a:xfrm>
          <a:prstGeom prst="rect">
            <a:avLst/>
          </a:prstGeom>
        </p:spPr>
      </p:pic>
      <p:sp>
        <p:nvSpPr>
          <p:cNvPr id="6" name="Rectángulo 5">
            <a:extLst>
              <a:ext uri="{FF2B5EF4-FFF2-40B4-BE49-F238E27FC236}">
                <a16:creationId xmlns:a16="http://schemas.microsoft.com/office/drawing/2014/main" id="{7394C906-C35E-A0C8-9E14-B3402BE7305B}"/>
              </a:ext>
            </a:extLst>
          </p:cNvPr>
          <p:cNvSpPr/>
          <p:nvPr/>
        </p:nvSpPr>
        <p:spPr>
          <a:xfrm>
            <a:off x="3331029" y="5943599"/>
            <a:ext cx="5780314" cy="2814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5DB0B2FF-4DE0-DCC2-CF80-D51932F1C70C}"/>
              </a:ext>
            </a:extLst>
          </p:cNvPr>
          <p:cNvSpPr txBox="1"/>
          <p:nvPr/>
        </p:nvSpPr>
        <p:spPr>
          <a:xfrm>
            <a:off x="4588328" y="6552935"/>
            <a:ext cx="3015344" cy="2812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MX" sz="1200" u="sng" kern="100" dirty="0">
                <a:solidFill>
                  <a:srgbClr val="0563C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www.emprendedoresehs.com</a:t>
            </a:r>
            <a:endParaRPr lang="es-MX" sz="12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42C98BE3-CAC0-BCF2-FBF9-40694EBDD4D0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accent6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 rot="10800000">
            <a:off x="10880" y="-5488"/>
            <a:ext cx="12181118" cy="1348057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7F947892-CEC4-9A66-2533-F3CFA5704707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1857" t="26858" r="11714" b="25714"/>
          <a:stretch/>
        </p:blipFill>
        <p:spPr>
          <a:xfrm>
            <a:off x="10796156" y="614116"/>
            <a:ext cx="1360223" cy="480536"/>
          </a:xfrm>
          <a:prstGeom prst="rect">
            <a:avLst/>
          </a:prstGeom>
        </p:spPr>
      </p:pic>
      <p:sp>
        <p:nvSpPr>
          <p:cNvPr id="14" name="Rectángulo 13">
            <a:extLst>
              <a:ext uri="{FF2B5EF4-FFF2-40B4-BE49-F238E27FC236}">
                <a16:creationId xmlns:a16="http://schemas.microsoft.com/office/drawing/2014/main" id="{69A0EB83-A13B-0ECF-365B-2ECC81255C40}"/>
              </a:ext>
            </a:extLst>
          </p:cNvPr>
          <p:cNvSpPr/>
          <p:nvPr/>
        </p:nvSpPr>
        <p:spPr>
          <a:xfrm>
            <a:off x="3483429" y="6128656"/>
            <a:ext cx="5780314" cy="2814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5" name="Rectángulo 14">
            <a:extLst>
              <a:ext uri="{FF2B5EF4-FFF2-40B4-BE49-F238E27FC236}">
                <a16:creationId xmlns:a16="http://schemas.microsoft.com/office/drawing/2014/main" id="{634AECAA-51DD-75F4-B26E-83A682657592}"/>
              </a:ext>
            </a:extLst>
          </p:cNvPr>
          <p:cNvSpPr/>
          <p:nvPr/>
        </p:nvSpPr>
        <p:spPr>
          <a:xfrm>
            <a:off x="4563026" y="473406"/>
            <a:ext cx="5780314" cy="2814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17" name="Imagen 16">
            <a:extLst>
              <a:ext uri="{FF2B5EF4-FFF2-40B4-BE49-F238E27FC236}">
                <a16:creationId xmlns:a16="http://schemas.microsoft.com/office/drawing/2014/main" id="{01A90D22-B2DF-53C7-7D61-24D8077C6C5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611" y="819942"/>
            <a:ext cx="963603" cy="943408"/>
          </a:xfrm>
          <a:prstGeom prst="rect">
            <a:avLst/>
          </a:prstGeom>
        </p:spPr>
      </p:pic>
      <p:sp>
        <p:nvSpPr>
          <p:cNvPr id="26" name="CuadroTexto 25">
            <a:extLst>
              <a:ext uri="{FF2B5EF4-FFF2-40B4-BE49-F238E27FC236}">
                <a16:creationId xmlns:a16="http://schemas.microsoft.com/office/drawing/2014/main" id="{A272B8EA-5BBE-C316-7FA0-75C76183D45A}"/>
              </a:ext>
            </a:extLst>
          </p:cNvPr>
          <p:cNvSpPr txBox="1"/>
          <p:nvPr/>
        </p:nvSpPr>
        <p:spPr>
          <a:xfrm>
            <a:off x="3483429" y="454274"/>
            <a:ext cx="60666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419" sz="1200" b="1" kern="100" dirty="0">
                <a:latin typeface="ADLaM Display" panose="0201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CAPITULO </a:t>
            </a:r>
            <a:r>
              <a:rPr lang="es-419" sz="1200" b="1" kern="100" dirty="0" err="1">
                <a:latin typeface="ADLaM Display" panose="0201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lll</a:t>
            </a:r>
            <a:endParaRPr lang="es-419" sz="1200" b="1" kern="100" dirty="0">
              <a:latin typeface="ADLaM Display" panose="02010000000000000000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es-419" sz="1200" b="1" kern="100" dirty="0">
                <a:effectLst/>
                <a:latin typeface="ADLaM Display" panose="0201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INTRODUCCION A LA NOM 035 STPS 2018 FA</a:t>
            </a:r>
            <a:r>
              <a:rPr lang="es-419" sz="1200" b="1" kern="100" dirty="0">
                <a:latin typeface="ADLaM Display" panose="0201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CTORES DE RIESGO PSICOSOCIAL</a:t>
            </a:r>
            <a:endParaRPr lang="es-MX" sz="12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0" name="CuadroTexto 29">
            <a:extLst>
              <a:ext uri="{FF2B5EF4-FFF2-40B4-BE49-F238E27FC236}">
                <a16:creationId xmlns:a16="http://schemas.microsoft.com/office/drawing/2014/main" id="{8B81E5C7-3B0B-8ACC-E7E1-A090339AE85E}"/>
              </a:ext>
            </a:extLst>
          </p:cNvPr>
          <p:cNvSpPr txBox="1"/>
          <p:nvPr/>
        </p:nvSpPr>
        <p:spPr>
          <a:xfrm>
            <a:off x="4563026" y="6250993"/>
            <a:ext cx="312964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419" sz="900" b="1" u="sng" dirty="0"/>
              <a:t>MODULO 1</a:t>
            </a:r>
            <a:endParaRPr lang="es-419" sz="900" b="1" dirty="0"/>
          </a:p>
          <a:p>
            <a:pPr algn="ctr"/>
            <a:r>
              <a:rPr lang="es-419" sz="900" b="1" kern="100" dirty="0">
                <a:ln>
                  <a:noFill/>
                </a:ln>
                <a:effectLst/>
                <a:latin typeface="ADLaM Display" panose="0201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PROFESIONALIZACIÓN DE LIDERES DE SEGURIDAD</a:t>
            </a:r>
            <a:r>
              <a:rPr lang="es-419" sz="900" b="1" dirty="0"/>
              <a:t>  </a:t>
            </a:r>
            <a:endParaRPr lang="es-MX" sz="900" b="1" dirty="0"/>
          </a:p>
        </p:txBody>
      </p:sp>
      <p:sp>
        <p:nvSpPr>
          <p:cNvPr id="31" name="CuadroTexto 30">
            <a:extLst>
              <a:ext uri="{FF2B5EF4-FFF2-40B4-BE49-F238E27FC236}">
                <a16:creationId xmlns:a16="http://schemas.microsoft.com/office/drawing/2014/main" id="{60E9B16D-76F2-CB10-D689-EEB56B758019}"/>
              </a:ext>
            </a:extLst>
          </p:cNvPr>
          <p:cNvSpPr txBox="1"/>
          <p:nvPr/>
        </p:nvSpPr>
        <p:spPr>
          <a:xfrm>
            <a:off x="2424192" y="823892"/>
            <a:ext cx="8196739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419" sz="2800" b="1" kern="100" dirty="0">
                <a:latin typeface="Bauhaus 93" panose="04030905020B02020C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AREAS DE TRABAJO CON NECESIDAD DE PSICOLOGIA LABORAL</a:t>
            </a:r>
            <a:endParaRPr lang="es-MX" sz="2800" kern="100" dirty="0">
              <a:effectLst/>
              <a:latin typeface="Bauhaus 93" panose="04030905020B02020C02" pitchFamily="82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FC0F250B-2C33-8E29-4E0B-2DD64D7C6FCB}"/>
              </a:ext>
            </a:extLst>
          </p:cNvPr>
          <p:cNvSpPr txBox="1"/>
          <p:nvPr/>
        </p:nvSpPr>
        <p:spPr>
          <a:xfrm>
            <a:off x="1480459" y="1825292"/>
            <a:ext cx="3668486" cy="3831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b="1" u="sng" kern="1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AREAS CLAVE DE NECESIDAD</a:t>
            </a:r>
            <a:r>
              <a:rPr lang="es-MX" sz="1800" b="1" u="sng" kern="1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s-MX" dirty="0"/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53E7A392-2834-DE50-1BBD-FD6BE33D2E0D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12727" t="15962" r="12165" b="8312"/>
          <a:stretch/>
        </p:blipFill>
        <p:spPr>
          <a:xfrm>
            <a:off x="9217096" y="3211285"/>
            <a:ext cx="2924048" cy="2083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561354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uadroTexto 6">
            <a:extLst>
              <a:ext uri="{FF2B5EF4-FFF2-40B4-BE49-F238E27FC236}">
                <a16:creationId xmlns:a16="http://schemas.microsoft.com/office/drawing/2014/main" id="{C8658CBB-4511-0D65-5271-4EB28946881E}"/>
              </a:ext>
            </a:extLst>
          </p:cNvPr>
          <p:cNvSpPr txBox="1"/>
          <p:nvPr/>
        </p:nvSpPr>
        <p:spPr>
          <a:xfrm>
            <a:off x="1480459" y="2198914"/>
            <a:ext cx="8469084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419" sz="2400" b="1" u="none" strike="noStrike" dirty="0">
                <a:effectLst/>
              </a:rPr>
              <a:t>Gestión del Cambio:</a:t>
            </a:r>
          </a:p>
          <a:p>
            <a:endParaRPr lang="es-419" sz="2400" b="1" u="none" strike="noStrike" dirty="0">
              <a:effectLst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s-419" sz="2400" b="0" u="none" strike="noStrike" dirty="0">
                <a:effectLst/>
              </a:rPr>
              <a:t>Acompañar a la empresa durante reestructuraciones o fusiones.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419" sz="2400" b="0" u="none" strike="noStrike" dirty="0">
                <a:effectLst/>
              </a:rPr>
              <a:t>Facilitar la adaptación del personal a nuevos retos</a:t>
            </a:r>
            <a:r>
              <a:rPr lang="es-419" sz="2200" dirty="0"/>
              <a:t>.</a:t>
            </a:r>
            <a:endParaRPr lang="es-419" sz="2400" b="0" u="none" strike="noStrike" dirty="0">
              <a:effectLst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68931533-3481-AC4D-BA55-85B4908F8C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81" y="5572626"/>
            <a:ext cx="12181119" cy="1312706"/>
          </a:xfrm>
          <a:prstGeom prst="rect">
            <a:avLst/>
          </a:prstGeom>
        </p:spPr>
      </p:pic>
      <p:sp>
        <p:nvSpPr>
          <p:cNvPr id="6" name="Rectángulo 5">
            <a:extLst>
              <a:ext uri="{FF2B5EF4-FFF2-40B4-BE49-F238E27FC236}">
                <a16:creationId xmlns:a16="http://schemas.microsoft.com/office/drawing/2014/main" id="{7394C906-C35E-A0C8-9E14-B3402BE7305B}"/>
              </a:ext>
            </a:extLst>
          </p:cNvPr>
          <p:cNvSpPr/>
          <p:nvPr/>
        </p:nvSpPr>
        <p:spPr>
          <a:xfrm>
            <a:off x="3331029" y="5943599"/>
            <a:ext cx="5780314" cy="2814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5DB0B2FF-4DE0-DCC2-CF80-D51932F1C70C}"/>
              </a:ext>
            </a:extLst>
          </p:cNvPr>
          <p:cNvSpPr txBox="1"/>
          <p:nvPr/>
        </p:nvSpPr>
        <p:spPr>
          <a:xfrm>
            <a:off x="4588328" y="6552935"/>
            <a:ext cx="3015344" cy="2812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MX" sz="1200" u="sng" kern="100" dirty="0">
                <a:solidFill>
                  <a:srgbClr val="0563C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www.emprendedoresehs.com</a:t>
            </a:r>
            <a:endParaRPr lang="es-MX" sz="12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42C98BE3-CAC0-BCF2-FBF9-40694EBDD4D0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accent6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 rot="10800000">
            <a:off x="10880" y="-5488"/>
            <a:ext cx="12181118" cy="1348057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7F947892-CEC4-9A66-2533-F3CFA5704707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1857" t="26858" r="11714" b="25714"/>
          <a:stretch/>
        </p:blipFill>
        <p:spPr>
          <a:xfrm>
            <a:off x="10796156" y="614116"/>
            <a:ext cx="1360223" cy="480536"/>
          </a:xfrm>
          <a:prstGeom prst="rect">
            <a:avLst/>
          </a:prstGeom>
        </p:spPr>
      </p:pic>
      <p:sp>
        <p:nvSpPr>
          <p:cNvPr id="14" name="Rectángulo 13">
            <a:extLst>
              <a:ext uri="{FF2B5EF4-FFF2-40B4-BE49-F238E27FC236}">
                <a16:creationId xmlns:a16="http://schemas.microsoft.com/office/drawing/2014/main" id="{69A0EB83-A13B-0ECF-365B-2ECC81255C40}"/>
              </a:ext>
            </a:extLst>
          </p:cNvPr>
          <p:cNvSpPr/>
          <p:nvPr/>
        </p:nvSpPr>
        <p:spPr>
          <a:xfrm>
            <a:off x="3483429" y="6128656"/>
            <a:ext cx="5780314" cy="2814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5" name="Rectángulo 14">
            <a:extLst>
              <a:ext uri="{FF2B5EF4-FFF2-40B4-BE49-F238E27FC236}">
                <a16:creationId xmlns:a16="http://schemas.microsoft.com/office/drawing/2014/main" id="{634AECAA-51DD-75F4-B26E-83A682657592}"/>
              </a:ext>
            </a:extLst>
          </p:cNvPr>
          <p:cNvSpPr/>
          <p:nvPr/>
        </p:nvSpPr>
        <p:spPr>
          <a:xfrm>
            <a:off x="4563026" y="473406"/>
            <a:ext cx="5780314" cy="2814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17" name="Imagen 16">
            <a:extLst>
              <a:ext uri="{FF2B5EF4-FFF2-40B4-BE49-F238E27FC236}">
                <a16:creationId xmlns:a16="http://schemas.microsoft.com/office/drawing/2014/main" id="{01A90D22-B2DF-53C7-7D61-24D8077C6C5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611" y="819942"/>
            <a:ext cx="963603" cy="943408"/>
          </a:xfrm>
          <a:prstGeom prst="rect">
            <a:avLst/>
          </a:prstGeom>
        </p:spPr>
      </p:pic>
      <p:sp>
        <p:nvSpPr>
          <p:cNvPr id="26" name="CuadroTexto 25">
            <a:extLst>
              <a:ext uri="{FF2B5EF4-FFF2-40B4-BE49-F238E27FC236}">
                <a16:creationId xmlns:a16="http://schemas.microsoft.com/office/drawing/2014/main" id="{A272B8EA-5BBE-C316-7FA0-75C76183D45A}"/>
              </a:ext>
            </a:extLst>
          </p:cNvPr>
          <p:cNvSpPr txBox="1"/>
          <p:nvPr/>
        </p:nvSpPr>
        <p:spPr>
          <a:xfrm>
            <a:off x="3483429" y="454274"/>
            <a:ext cx="60666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419" sz="1200" b="1" kern="100" dirty="0">
                <a:latin typeface="ADLaM Display" panose="0201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CAPITULO </a:t>
            </a:r>
            <a:r>
              <a:rPr lang="es-419" sz="1200" b="1" kern="100" dirty="0" err="1">
                <a:latin typeface="ADLaM Display" panose="0201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lll</a:t>
            </a:r>
            <a:endParaRPr lang="es-419" sz="1200" b="1" kern="100" dirty="0">
              <a:latin typeface="ADLaM Display" panose="02010000000000000000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es-419" sz="1200" b="1" kern="100" dirty="0">
                <a:effectLst/>
                <a:latin typeface="ADLaM Display" panose="0201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INTRODUCCION A LA NOM 035 STPS 2018 FA</a:t>
            </a:r>
            <a:r>
              <a:rPr lang="es-419" sz="1200" b="1" kern="100" dirty="0">
                <a:latin typeface="ADLaM Display" panose="0201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CTORES DE RIESGO PSICOSOCIAL</a:t>
            </a:r>
            <a:endParaRPr lang="es-MX" sz="12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0" name="CuadroTexto 29">
            <a:extLst>
              <a:ext uri="{FF2B5EF4-FFF2-40B4-BE49-F238E27FC236}">
                <a16:creationId xmlns:a16="http://schemas.microsoft.com/office/drawing/2014/main" id="{8B81E5C7-3B0B-8ACC-E7E1-A090339AE85E}"/>
              </a:ext>
            </a:extLst>
          </p:cNvPr>
          <p:cNvSpPr txBox="1"/>
          <p:nvPr/>
        </p:nvSpPr>
        <p:spPr>
          <a:xfrm>
            <a:off x="4563026" y="6250993"/>
            <a:ext cx="312964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419" sz="900" b="1" u="sng" dirty="0"/>
              <a:t>MODULO 1</a:t>
            </a:r>
            <a:endParaRPr lang="es-419" sz="900" b="1" dirty="0"/>
          </a:p>
          <a:p>
            <a:pPr algn="ctr"/>
            <a:r>
              <a:rPr lang="es-419" sz="900" b="1" kern="100" dirty="0">
                <a:ln>
                  <a:noFill/>
                </a:ln>
                <a:effectLst/>
                <a:latin typeface="ADLaM Display" panose="0201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PROFESIONALIZACIÓN DE LIDERES DE SEGURIDAD</a:t>
            </a:r>
            <a:r>
              <a:rPr lang="es-419" sz="900" b="1" dirty="0"/>
              <a:t>  </a:t>
            </a:r>
            <a:endParaRPr lang="es-MX" sz="900" b="1" dirty="0"/>
          </a:p>
        </p:txBody>
      </p:sp>
      <p:sp>
        <p:nvSpPr>
          <p:cNvPr id="31" name="CuadroTexto 30">
            <a:extLst>
              <a:ext uri="{FF2B5EF4-FFF2-40B4-BE49-F238E27FC236}">
                <a16:creationId xmlns:a16="http://schemas.microsoft.com/office/drawing/2014/main" id="{60E9B16D-76F2-CB10-D689-EEB56B758019}"/>
              </a:ext>
            </a:extLst>
          </p:cNvPr>
          <p:cNvSpPr txBox="1"/>
          <p:nvPr/>
        </p:nvSpPr>
        <p:spPr>
          <a:xfrm>
            <a:off x="2424192" y="823892"/>
            <a:ext cx="8196739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419" sz="2800" b="1" kern="100" dirty="0">
                <a:latin typeface="Bauhaus 93" panose="04030905020B02020C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AREAS DE TRABAJO CON NECESIDAD DE PSICOLOGIA LABORAL</a:t>
            </a:r>
            <a:endParaRPr lang="es-MX" sz="2800" kern="100" dirty="0">
              <a:effectLst/>
              <a:latin typeface="Bauhaus 93" panose="04030905020B02020C02" pitchFamily="82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FC0F250B-2C33-8E29-4E0B-2DD64D7C6FCB}"/>
              </a:ext>
            </a:extLst>
          </p:cNvPr>
          <p:cNvSpPr txBox="1"/>
          <p:nvPr/>
        </p:nvSpPr>
        <p:spPr>
          <a:xfrm>
            <a:off x="1480459" y="1825292"/>
            <a:ext cx="3668486" cy="3831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b="1" u="sng" kern="1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AREAS CLAVE DE NECESIDAD</a:t>
            </a:r>
            <a:r>
              <a:rPr lang="es-MX" sz="1800" b="1" u="sng" kern="1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s-MX" dirty="0"/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04A094D0-EB10-CE60-F7BA-7F89101F21C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21679" y="3882472"/>
            <a:ext cx="3273879" cy="2313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159543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n 17">
            <a:extLst>
              <a:ext uri="{FF2B5EF4-FFF2-40B4-BE49-F238E27FC236}">
                <a16:creationId xmlns:a16="http://schemas.microsoft.com/office/drawing/2014/main" id="{064610BA-B457-7C05-A9D4-F32F01FC6C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68295" y="1681925"/>
            <a:ext cx="963603" cy="943408"/>
          </a:xfrm>
          <a:prstGeom prst="rect">
            <a:avLst/>
          </a:prstGeom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id="{9F0EE140-B6C9-0231-67A0-814CE3F78FF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1857" t="26858" r="11714" b="25714"/>
          <a:stretch/>
        </p:blipFill>
        <p:spPr>
          <a:xfrm>
            <a:off x="1549427" y="1885977"/>
            <a:ext cx="1589586" cy="551751"/>
          </a:xfrm>
          <a:prstGeom prst="rect">
            <a:avLst/>
          </a:prstGeom>
        </p:spPr>
      </p:pic>
      <p:sp>
        <p:nvSpPr>
          <p:cNvPr id="17" name="CuadroTexto 16">
            <a:extLst>
              <a:ext uri="{FF2B5EF4-FFF2-40B4-BE49-F238E27FC236}">
                <a16:creationId xmlns:a16="http://schemas.microsoft.com/office/drawing/2014/main" id="{1FBE94AE-8F83-0417-5F56-8BC180D2AB47}"/>
              </a:ext>
            </a:extLst>
          </p:cNvPr>
          <p:cNvSpPr txBox="1"/>
          <p:nvPr/>
        </p:nvSpPr>
        <p:spPr>
          <a:xfrm>
            <a:off x="2993571" y="1863706"/>
            <a:ext cx="6611864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419" sz="2800" b="1" dirty="0">
                <a:latin typeface="Arial" panose="020B0604020202020204" pitchFamily="34" charset="0"/>
                <a:cs typeface="Arial" panose="020B0604020202020204" pitchFamily="34" charset="0"/>
              </a:rPr>
              <a:t>DESARROLLO GESTION Y SEGUIMIENTO A COLABORADORES.</a:t>
            </a: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C36502E2-0893-B3B9-AE6C-9833AD22A08F}"/>
              </a:ext>
            </a:extLst>
          </p:cNvPr>
          <p:cNvSpPr/>
          <p:nvPr/>
        </p:nvSpPr>
        <p:spPr>
          <a:xfrm>
            <a:off x="1549427" y="5963176"/>
            <a:ext cx="8882471" cy="286741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419" sz="1800" b="1" dirty="0"/>
          </a:p>
          <a:p>
            <a:pPr algn="ctr"/>
            <a:endParaRPr lang="es-419" sz="1800" b="1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D4AB4597-11F1-668F-5172-94AFA9AB1401}"/>
              </a:ext>
            </a:extLst>
          </p:cNvPr>
          <p:cNvSpPr txBox="1"/>
          <p:nvPr/>
        </p:nvSpPr>
        <p:spPr>
          <a:xfrm>
            <a:off x="4412924" y="87088"/>
            <a:ext cx="393207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419" sz="1400" b="1" kern="100" dirty="0">
                <a:latin typeface="ADLaM Display" panose="0201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CAPITULO </a:t>
            </a:r>
            <a:r>
              <a:rPr lang="es-419" sz="1400" b="1" kern="100" dirty="0" err="1">
                <a:latin typeface="ADLaM Display" panose="0201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lll</a:t>
            </a:r>
            <a:endParaRPr lang="es-419" sz="1400" b="1" kern="100" dirty="0">
              <a:latin typeface="ADLaM Display" panose="02010000000000000000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es-419" sz="1400" b="1" kern="100" dirty="0">
                <a:effectLst/>
                <a:latin typeface="ADLaM Display" panose="0201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INTRODUCCION A LA NOM 035 STPS 2018 FA</a:t>
            </a:r>
            <a:r>
              <a:rPr lang="es-419" sz="1400" b="1" kern="100" dirty="0">
                <a:latin typeface="ADLaM Display" panose="0201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CTORES DE RIESGO PSICOSOCIAL</a:t>
            </a:r>
            <a:endParaRPr lang="es-MX" sz="1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endParaRPr lang="es-MX" sz="1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Onda 5">
            <a:extLst>
              <a:ext uri="{FF2B5EF4-FFF2-40B4-BE49-F238E27FC236}">
                <a16:creationId xmlns:a16="http://schemas.microsoft.com/office/drawing/2014/main" id="{1C960424-65B8-A2E3-8E10-D009558A52CF}"/>
              </a:ext>
            </a:extLst>
          </p:cNvPr>
          <p:cNvSpPr/>
          <p:nvPr/>
        </p:nvSpPr>
        <p:spPr>
          <a:xfrm>
            <a:off x="1549427" y="1074721"/>
            <a:ext cx="8882471" cy="658835"/>
          </a:xfrm>
          <a:prstGeom prst="wave">
            <a:avLst>
              <a:gd name="adj1" fmla="val 20000"/>
              <a:gd name="adj2" fmla="val -123"/>
            </a:avLst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16519F49-48C4-4564-B86B-D421BDB1F93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34150" y="3256012"/>
            <a:ext cx="4661508" cy="2621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515712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uadroTexto 6">
            <a:extLst>
              <a:ext uri="{FF2B5EF4-FFF2-40B4-BE49-F238E27FC236}">
                <a16:creationId xmlns:a16="http://schemas.microsoft.com/office/drawing/2014/main" id="{C8658CBB-4511-0D65-5271-4EB28946881E}"/>
              </a:ext>
            </a:extLst>
          </p:cNvPr>
          <p:cNvSpPr txBox="1"/>
          <p:nvPr/>
        </p:nvSpPr>
        <p:spPr>
          <a:xfrm>
            <a:off x="2367642" y="2114381"/>
            <a:ext cx="7707087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200" kern="1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El </a:t>
            </a:r>
            <a:r>
              <a:rPr lang="es-MX" sz="2200" b="1" kern="1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Supervisor de Seguridad </a:t>
            </a:r>
            <a:r>
              <a:rPr lang="es-MX" sz="2200" kern="1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también participa en el </a:t>
            </a:r>
            <a:r>
              <a:rPr lang="es-MX" sz="2200" b="1" kern="1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desarrollo de las personas, promoviendo competencias, bienestar y compromiso</a:t>
            </a:r>
            <a:r>
              <a:rPr lang="es-MX" sz="2200" kern="1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68931533-3481-AC4D-BA55-85B4908F8C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81" y="5572626"/>
            <a:ext cx="12181119" cy="1312706"/>
          </a:xfrm>
          <a:prstGeom prst="rect">
            <a:avLst/>
          </a:prstGeom>
        </p:spPr>
      </p:pic>
      <p:sp>
        <p:nvSpPr>
          <p:cNvPr id="6" name="Rectángulo 5">
            <a:extLst>
              <a:ext uri="{FF2B5EF4-FFF2-40B4-BE49-F238E27FC236}">
                <a16:creationId xmlns:a16="http://schemas.microsoft.com/office/drawing/2014/main" id="{7394C906-C35E-A0C8-9E14-B3402BE7305B}"/>
              </a:ext>
            </a:extLst>
          </p:cNvPr>
          <p:cNvSpPr/>
          <p:nvPr/>
        </p:nvSpPr>
        <p:spPr>
          <a:xfrm>
            <a:off x="3331029" y="5943599"/>
            <a:ext cx="5780314" cy="2814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5DB0B2FF-4DE0-DCC2-CF80-D51932F1C70C}"/>
              </a:ext>
            </a:extLst>
          </p:cNvPr>
          <p:cNvSpPr txBox="1"/>
          <p:nvPr/>
        </p:nvSpPr>
        <p:spPr>
          <a:xfrm>
            <a:off x="4588328" y="6552935"/>
            <a:ext cx="3015344" cy="2812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MX" sz="1200" u="sng" kern="100" dirty="0">
                <a:solidFill>
                  <a:srgbClr val="0563C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www.emprendedoresehs.com</a:t>
            </a:r>
            <a:endParaRPr lang="es-MX" sz="12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42C98BE3-CAC0-BCF2-FBF9-40694EBDD4D0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accent6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 rot="10800000">
            <a:off x="10880" y="-5488"/>
            <a:ext cx="12181118" cy="1348057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7F947892-CEC4-9A66-2533-F3CFA5704707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1857" t="26858" r="11714" b="25714"/>
          <a:stretch/>
        </p:blipFill>
        <p:spPr>
          <a:xfrm>
            <a:off x="10796156" y="614116"/>
            <a:ext cx="1360223" cy="480536"/>
          </a:xfrm>
          <a:prstGeom prst="rect">
            <a:avLst/>
          </a:prstGeom>
        </p:spPr>
      </p:pic>
      <p:sp>
        <p:nvSpPr>
          <p:cNvPr id="14" name="Rectángulo 13">
            <a:extLst>
              <a:ext uri="{FF2B5EF4-FFF2-40B4-BE49-F238E27FC236}">
                <a16:creationId xmlns:a16="http://schemas.microsoft.com/office/drawing/2014/main" id="{69A0EB83-A13B-0ECF-365B-2ECC81255C40}"/>
              </a:ext>
            </a:extLst>
          </p:cNvPr>
          <p:cNvSpPr/>
          <p:nvPr/>
        </p:nvSpPr>
        <p:spPr>
          <a:xfrm>
            <a:off x="3483429" y="6128656"/>
            <a:ext cx="5780314" cy="2814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5" name="Rectángulo 14">
            <a:extLst>
              <a:ext uri="{FF2B5EF4-FFF2-40B4-BE49-F238E27FC236}">
                <a16:creationId xmlns:a16="http://schemas.microsoft.com/office/drawing/2014/main" id="{634AECAA-51DD-75F4-B26E-83A682657592}"/>
              </a:ext>
            </a:extLst>
          </p:cNvPr>
          <p:cNvSpPr/>
          <p:nvPr/>
        </p:nvSpPr>
        <p:spPr>
          <a:xfrm>
            <a:off x="4563026" y="473406"/>
            <a:ext cx="5780314" cy="2814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17" name="Imagen 16">
            <a:extLst>
              <a:ext uri="{FF2B5EF4-FFF2-40B4-BE49-F238E27FC236}">
                <a16:creationId xmlns:a16="http://schemas.microsoft.com/office/drawing/2014/main" id="{01A90D22-B2DF-53C7-7D61-24D8077C6C5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611" y="819942"/>
            <a:ext cx="963603" cy="943408"/>
          </a:xfrm>
          <a:prstGeom prst="rect">
            <a:avLst/>
          </a:prstGeom>
        </p:spPr>
      </p:pic>
      <p:sp>
        <p:nvSpPr>
          <p:cNvPr id="26" name="CuadroTexto 25">
            <a:extLst>
              <a:ext uri="{FF2B5EF4-FFF2-40B4-BE49-F238E27FC236}">
                <a16:creationId xmlns:a16="http://schemas.microsoft.com/office/drawing/2014/main" id="{A272B8EA-5BBE-C316-7FA0-75C76183D45A}"/>
              </a:ext>
            </a:extLst>
          </p:cNvPr>
          <p:cNvSpPr txBox="1"/>
          <p:nvPr/>
        </p:nvSpPr>
        <p:spPr>
          <a:xfrm>
            <a:off x="3483429" y="454274"/>
            <a:ext cx="60666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419" sz="1200" b="1" kern="100" dirty="0">
                <a:latin typeface="ADLaM Display" panose="0201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CAPITULO </a:t>
            </a:r>
            <a:r>
              <a:rPr lang="es-419" sz="1200" b="1" kern="100" dirty="0" err="1">
                <a:latin typeface="ADLaM Display" panose="0201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lll</a:t>
            </a:r>
            <a:endParaRPr lang="es-419" sz="1200" b="1" kern="100" dirty="0">
              <a:latin typeface="ADLaM Display" panose="02010000000000000000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es-419" sz="1200" b="1" kern="100" dirty="0">
                <a:effectLst/>
                <a:latin typeface="ADLaM Display" panose="0201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INTRODUCCION A LA NOM 035 STPS 2018 FA</a:t>
            </a:r>
            <a:r>
              <a:rPr lang="es-419" sz="1200" b="1" kern="100" dirty="0">
                <a:latin typeface="ADLaM Display" panose="0201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CTORES DE RIESGO PSICOSOCIAL</a:t>
            </a:r>
            <a:endParaRPr lang="es-MX" sz="12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0" name="CuadroTexto 29">
            <a:extLst>
              <a:ext uri="{FF2B5EF4-FFF2-40B4-BE49-F238E27FC236}">
                <a16:creationId xmlns:a16="http://schemas.microsoft.com/office/drawing/2014/main" id="{8B81E5C7-3B0B-8ACC-E7E1-A090339AE85E}"/>
              </a:ext>
            </a:extLst>
          </p:cNvPr>
          <p:cNvSpPr txBox="1"/>
          <p:nvPr/>
        </p:nvSpPr>
        <p:spPr>
          <a:xfrm>
            <a:off x="4563026" y="6250993"/>
            <a:ext cx="312964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419" sz="900" b="1" u="sng" dirty="0"/>
              <a:t>MODULO 1</a:t>
            </a:r>
            <a:endParaRPr lang="es-419" sz="900" b="1" dirty="0"/>
          </a:p>
          <a:p>
            <a:pPr algn="ctr"/>
            <a:r>
              <a:rPr lang="es-419" sz="900" b="1" kern="100" dirty="0">
                <a:ln>
                  <a:noFill/>
                </a:ln>
                <a:effectLst/>
                <a:latin typeface="ADLaM Display" panose="0201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PROFESIONALIZACIÓN DE LIDERES DE SEGURIDAD</a:t>
            </a:r>
            <a:r>
              <a:rPr lang="es-419" sz="900" b="1" dirty="0"/>
              <a:t>  </a:t>
            </a:r>
            <a:endParaRPr lang="es-MX" sz="900" b="1" dirty="0"/>
          </a:p>
        </p:txBody>
      </p:sp>
      <p:sp>
        <p:nvSpPr>
          <p:cNvPr id="31" name="CuadroTexto 30">
            <a:extLst>
              <a:ext uri="{FF2B5EF4-FFF2-40B4-BE49-F238E27FC236}">
                <a16:creationId xmlns:a16="http://schemas.microsoft.com/office/drawing/2014/main" id="{60E9B16D-76F2-CB10-D689-EEB56B758019}"/>
              </a:ext>
            </a:extLst>
          </p:cNvPr>
          <p:cNvSpPr txBox="1"/>
          <p:nvPr/>
        </p:nvSpPr>
        <p:spPr>
          <a:xfrm>
            <a:off x="2424192" y="823892"/>
            <a:ext cx="8196739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419" sz="2800" b="1" kern="100" dirty="0">
                <a:effectLst/>
                <a:latin typeface="Bauhaus 93" panose="04030905020B02020C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DESARROLLO, GESTION Y SEGUIMIENTO A COLABORADORES </a:t>
            </a:r>
            <a:endParaRPr lang="es-MX" sz="2800" kern="100" dirty="0">
              <a:effectLst/>
              <a:latin typeface="Bauhaus 93" panose="04030905020B02020C02" pitchFamily="82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94F0A202-EFC4-BC96-8698-967025DBC5E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88328" y="3293806"/>
            <a:ext cx="2885758" cy="2885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871722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uadroTexto 6">
            <a:extLst>
              <a:ext uri="{FF2B5EF4-FFF2-40B4-BE49-F238E27FC236}">
                <a16:creationId xmlns:a16="http://schemas.microsoft.com/office/drawing/2014/main" id="{C8658CBB-4511-0D65-5271-4EB28946881E}"/>
              </a:ext>
            </a:extLst>
          </p:cNvPr>
          <p:cNvSpPr txBox="1"/>
          <p:nvPr/>
        </p:nvSpPr>
        <p:spPr>
          <a:xfrm>
            <a:off x="1338859" y="1745320"/>
            <a:ext cx="7707087" cy="43242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s-MX" sz="2200" b="1" kern="1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Etapas del desarrollo del colaborador</a:t>
            </a:r>
            <a:endParaRPr lang="es-MX" sz="2200" kern="100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s-MX" sz="2200" b="1" kern="1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1. Integración</a:t>
            </a:r>
            <a:endParaRPr lang="es-MX" sz="2200" kern="100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s-MX" sz="2200" kern="1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Inducción. </a:t>
            </a:r>
          </a:p>
          <a:p>
            <a:pPr marL="342900" lvl="0" indent="-34290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s-MX" sz="2200" kern="1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Conocimiento de políticas. </a:t>
            </a:r>
          </a:p>
          <a:p>
            <a:pPr marL="342900" lvl="0" indent="-34290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s-MX" sz="2200" kern="1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Cultura organizacional. </a:t>
            </a:r>
          </a:p>
          <a:p>
            <a:pPr marL="342900" lvl="0" indent="-34290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s-MX" sz="2200" kern="1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Normas de seguridad. </a:t>
            </a:r>
          </a:p>
          <a:p>
            <a:endParaRPr lang="es-MX" sz="2200" kern="100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68931533-3481-AC4D-BA55-85B4908F8C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81" y="5572626"/>
            <a:ext cx="12181119" cy="1312706"/>
          </a:xfrm>
          <a:prstGeom prst="rect">
            <a:avLst/>
          </a:prstGeom>
        </p:spPr>
      </p:pic>
      <p:sp>
        <p:nvSpPr>
          <p:cNvPr id="6" name="Rectángulo 5">
            <a:extLst>
              <a:ext uri="{FF2B5EF4-FFF2-40B4-BE49-F238E27FC236}">
                <a16:creationId xmlns:a16="http://schemas.microsoft.com/office/drawing/2014/main" id="{7394C906-C35E-A0C8-9E14-B3402BE7305B}"/>
              </a:ext>
            </a:extLst>
          </p:cNvPr>
          <p:cNvSpPr/>
          <p:nvPr/>
        </p:nvSpPr>
        <p:spPr>
          <a:xfrm>
            <a:off x="3331029" y="5943599"/>
            <a:ext cx="5780314" cy="2814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5DB0B2FF-4DE0-DCC2-CF80-D51932F1C70C}"/>
              </a:ext>
            </a:extLst>
          </p:cNvPr>
          <p:cNvSpPr txBox="1"/>
          <p:nvPr/>
        </p:nvSpPr>
        <p:spPr>
          <a:xfrm>
            <a:off x="4588328" y="6552935"/>
            <a:ext cx="3015344" cy="2812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MX" sz="1200" u="sng" kern="100" dirty="0">
                <a:solidFill>
                  <a:srgbClr val="0563C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www.emprendedoresehs.com</a:t>
            </a:r>
            <a:endParaRPr lang="es-MX" sz="12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42C98BE3-CAC0-BCF2-FBF9-40694EBDD4D0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accent6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 rot="10800000">
            <a:off x="10880" y="-5488"/>
            <a:ext cx="12181118" cy="1348057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7F947892-CEC4-9A66-2533-F3CFA5704707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1857" t="26858" r="11714" b="25714"/>
          <a:stretch/>
        </p:blipFill>
        <p:spPr>
          <a:xfrm>
            <a:off x="10796156" y="614116"/>
            <a:ext cx="1360223" cy="480536"/>
          </a:xfrm>
          <a:prstGeom prst="rect">
            <a:avLst/>
          </a:prstGeom>
        </p:spPr>
      </p:pic>
      <p:sp>
        <p:nvSpPr>
          <p:cNvPr id="14" name="Rectángulo 13">
            <a:extLst>
              <a:ext uri="{FF2B5EF4-FFF2-40B4-BE49-F238E27FC236}">
                <a16:creationId xmlns:a16="http://schemas.microsoft.com/office/drawing/2014/main" id="{69A0EB83-A13B-0ECF-365B-2ECC81255C40}"/>
              </a:ext>
            </a:extLst>
          </p:cNvPr>
          <p:cNvSpPr/>
          <p:nvPr/>
        </p:nvSpPr>
        <p:spPr>
          <a:xfrm>
            <a:off x="3483429" y="6128656"/>
            <a:ext cx="5780314" cy="2814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5" name="Rectángulo 14">
            <a:extLst>
              <a:ext uri="{FF2B5EF4-FFF2-40B4-BE49-F238E27FC236}">
                <a16:creationId xmlns:a16="http://schemas.microsoft.com/office/drawing/2014/main" id="{634AECAA-51DD-75F4-B26E-83A682657592}"/>
              </a:ext>
            </a:extLst>
          </p:cNvPr>
          <p:cNvSpPr/>
          <p:nvPr/>
        </p:nvSpPr>
        <p:spPr>
          <a:xfrm>
            <a:off x="4563026" y="473406"/>
            <a:ext cx="5780314" cy="2814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17" name="Imagen 16">
            <a:extLst>
              <a:ext uri="{FF2B5EF4-FFF2-40B4-BE49-F238E27FC236}">
                <a16:creationId xmlns:a16="http://schemas.microsoft.com/office/drawing/2014/main" id="{01A90D22-B2DF-53C7-7D61-24D8077C6C5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611" y="819942"/>
            <a:ext cx="963603" cy="943408"/>
          </a:xfrm>
          <a:prstGeom prst="rect">
            <a:avLst/>
          </a:prstGeom>
        </p:spPr>
      </p:pic>
      <p:sp>
        <p:nvSpPr>
          <p:cNvPr id="26" name="CuadroTexto 25">
            <a:extLst>
              <a:ext uri="{FF2B5EF4-FFF2-40B4-BE49-F238E27FC236}">
                <a16:creationId xmlns:a16="http://schemas.microsoft.com/office/drawing/2014/main" id="{A272B8EA-5BBE-C316-7FA0-75C76183D45A}"/>
              </a:ext>
            </a:extLst>
          </p:cNvPr>
          <p:cNvSpPr txBox="1"/>
          <p:nvPr/>
        </p:nvSpPr>
        <p:spPr>
          <a:xfrm>
            <a:off x="3483429" y="454274"/>
            <a:ext cx="60666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419" sz="1200" b="1" kern="100" dirty="0">
                <a:latin typeface="ADLaM Display" panose="0201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CAPITULO </a:t>
            </a:r>
            <a:r>
              <a:rPr lang="es-419" sz="1200" b="1" kern="100" dirty="0" err="1">
                <a:latin typeface="ADLaM Display" panose="0201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lll</a:t>
            </a:r>
            <a:endParaRPr lang="es-419" sz="1200" b="1" kern="100" dirty="0">
              <a:latin typeface="ADLaM Display" panose="02010000000000000000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es-419" sz="1200" b="1" kern="100" dirty="0">
                <a:effectLst/>
                <a:latin typeface="ADLaM Display" panose="0201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INTRODUCCION A LA NOM 035 STPS 2018 FA</a:t>
            </a:r>
            <a:r>
              <a:rPr lang="es-419" sz="1200" b="1" kern="100" dirty="0">
                <a:latin typeface="ADLaM Display" panose="0201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CTORES DE RIESGO PSICOSOCIAL</a:t>
            </a:r>
            <a:endParaRPr lang="es-MX" sz="12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0" name="CuadroTexto 29">
            <a:extLst>
              <a:ext uri="{FF2B5EF4-FFF2-40B4-BE49-F238E27FC236}">
                <a16:creationId xmlns:a16="http://schemas.microsoft.com/office/drawing/2014/main" id="{8B81E5C7-3B0B-8ACC-E7E1-A090339AE85E}"/>
              </a:ext>
            </a:extLst>
          </p:cNvPr>
          <p:cNvSpPr txBox="1"/>
          <p:nvPr/>
        </p:nvSpPr>
        <p:spPr>
          <a:xfrm>
            <a:off x="4563026" y="6250993"/>
            <a:ext cx="312964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419" sz="900" b="1" u="sng" dirty="0"/>
              <a:t>MODULO 1</a:t>
            </a:r>
            <a:endParaRPr lang="es-419" sz="900" b="1" dirty="0"/>
          </a:p>
          <a:p>
            <a:pPr algn="ctr"/>
            <a:r>
              <a:rPr lang="es-419" sz="900" b="1" kern="100" dirty="0">
                <a:ln>
                  <a:noFill/>
                </a:ln>
                <a:effectLst/>
                <a:latin typeface="ADLaM Display" panose="0201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PROFESIONALIZACIÓN DE LIDERES DE SEGURIDAD</a:t>
            </a:r>
            <a:r>
              <a:rPr lang="es-419" sz="900" b="1" dirty="0"/>
              <a:t>  </a:t>
            </a:r>
            <a:endParaRPr lang="es-MX" sz="900" b="1" dirty="0"/>
          </a:p>
        </p:txBody>
      </p:sp>
      <p:sp>
        <p:nvSpPr>
          <p:cNvPr id="31" name="CuadroTexto 30">
            <a:extLst>
              <a:ext uri="{FF2B5EF4-FFF2-40B4-BE49-F238E27FC236}">
                <a16:creationId xmlns:a16="http://schemas.microsoft.com/office/drawing/2014/main" id="{60E9B16D-76F2-CB10-D689-EEB56B758019}"/>
              </a:ext>
            </a:extLst>
          </p:cNvPr>
          <p:cNvSpPr txBox="1"/>
          <p:nvPr/>
        </p:nvSpPr>
        <p:spPr>
          <a:xfrm>
            <a:off x="2424192" y="823892"/>
            <a:ext cx="8196739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419" sz="2800" b="1" kern="100" dirty="0">
                <a:effectLst/>
                <a:latin typeface="Bauhaus 93" panose="04030905020B02020C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DESARROLLO, GESTION Y SEGUIMIENTO A COLABORADORES </a:t>
            </a:r>
            <a:endParaRPr lang="es-MX" sz="2800" kern="100" dirty="0">
              <a:effectLst/>
              <a:latin typeface="Bauhaus 93" panose="04030905020B02020C02" pitchFamily="82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A290E35E-F886-CF8F-C79E-0BA701811C0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04666" y="2080237"/>
            <a:ext cx="3679120" cy="3679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270388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uadroTexto 6">
            <a:extLst>
              <a:ext uri="{FF2B5EF4-FFF2-40B4-BE49-F238E27FC236}">
                <a16:creationId xmlns:a16="http://schemas.microsoft.com/office/drawing/2014/main" id="{C8658CBB-4511-0D65-5271-4EB28946881E}"/>
              </a:ext>
            </a:extLst>
          </p:cNvPr>
          <p:cNvSpPr txBox="1"/>
          <p:nvPr/>
        </p:nvSpPr>
        <p:spPr>
          <a:xfrm>
            <a:off x="1338859" y="1745320"/>
            <a:ext cx="7707087" cy="43242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s-MX" sz="2200" b="1" kern="1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Etapas del desarrollo del colaborador</a:t>
            </a:r>
            <a:endParaRPr lang="es-MX" sz="2200" kern="100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s-MX" sz="2200" b="1" kern="1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2. Capacitación</a:t>
            </a:r>
            <a:endParaRPr lang="es-MX" sz="2200" kern="100" dirty="0">
              <a:effectLst/>
              <a:latin typeface="Aptos" panose="020B00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s-MX" sz="2200" kern="1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Seguridad. </a:t>
            </a:r>
            <a:endParaRPr lang="es-MX" sz="2200" kern="100" dirty="0">
              <a:effectLst/>
              <a:latin typeface="Aptos" panose="020B00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s-MX" sz="2200" kern="1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Procedimientos. </a:t>
            </a:r>
            <a:endParaRPr lang="es-MX" sz="2200" kern="100" dirty="0">
              <a:effectLst/>
              <a:latin typeface="Aptos" panose="020B00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s-MX" sz="2200" kern="1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Emergencias. </a:t>
            </a:r>
            <a:endParaRPr lang="es-MX" sz="2200" kern="100" dirty="0">
              <a:effectLst/>
              <a:latin typeface="Aptos" panose="020B00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s-MX" sz="2200" kern="1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Desarrollo de habilidades.</a:t>
            </a:r>
            <a:endParaRPr lang="es-MX" sz="2200" kern="100" dirty="0">
              <a:effectLst/>
              <a:latin typeface="Aptos" panose="020B00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s-MX" sz="2200" kern="100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68931533-3481-AC4D-BA55-85B4908F8C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81" y="5572626"/>
            <a:ext cx="12181119" cy="1312706"/>
          </a:xfrm>
          <a:prstGeom prst="rect">
            <a:avLst/>
          </a:prstGeom>
        </p:spPr>
      </p:pic>
      <p:sp>
        <p:nvSpPr>
          <p:cNvPr id="6" name="Rectángulo 5">
            <a:extLst>
              <a:ext uri="{FF2B5EF4-FFF2-40B4-BE49-F238E27FC236}">
                <a16:creationId xmlns:a16="http://schemas.microsoft.com/office/drawing/2014/main" id="{7394C906-C35E-A0C8-9E14-B3402BE7305B}"/>
              </a:ext>
            </a:extLst>
          </p:cNvPr>
          <p:cNvSpPr/>
          <p:nvPr/>
        </p:nvSpPr>
        <p:spPr>
          <a:xfrm>
            <a:off x="3331029" y="5943599"/>
            <a:ext cx="5780314" cy="2814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5DB0B2FF-4DE0-DCC2-CF80-D51932F1C70C}"/>
              </a:ext>
            </a:extLst>
          </p:cNvPr>
          <p:cNvSpPr txBox="1"/>
          <p:nvPr/>
        </p:nvSpPr>
        <p:spPr>
          <a:xfrm>
            <a:off x="4588328" y="6552935"/>
            <a:ext cx="3015344" cy="2812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MX" sz="1200" u="sng" kern="100" dirty="0">
                <a:solidFill>
                  <a:srgbClr val="0563C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www.emprendedoresehs.com</a:t>
            </a:r>
            <a:endParaRPr lang="es-MX" sz="12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42C98BE3-CAC0-BCF2-FBF9-40694EBDD4D0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accent6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 rot="10800000">
            <a:off x="10880" y="-5488"/>
            <a:ext cx="12181118" cy="1348057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7F947892-CEC4-9A66-2533-F3CFA5704707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1857" t="26858" r="11714" b="25714"/>
          <a:stretch/>
        </p:blipFill>
        <p:spPr>
          <a:xfrm>
            <a:off x="10796156" y="614116"/>
            <a:ext cx="1360223" cy="480536"/>
          </a:xfrm>
          <a:prstGeom prst="rect">
            <a:avLst/>
          </a:prstGeom>
        </p:spPr>
      </p:pic>
      <p:sp>
        <p:nvSpPr>
          <p:cNvPr id="14" name="Rectángulo 13">
            <a:extLst>
              <a:ext uri="{FF2B5EF4-FFF2-40B4-BE49-F238E27FC236}">
                <a16:creationId xmlns:a16="http://schemas.microsoft.com/office/drawing/2014/main" id="{69A0EB83-A13B-0ECF-365B-2ECC81255C40}"/>
              </a:ext>
            </a:extLst>
          </p:cNvPr>
          <p:cNvSpPr/>
          <p:nvPr/>
        </p:nvSpPr>
        <p:spPr>
          <a:xfrm>
            <a:off x="3483429" y="6128656"/>
            <a:ext cx="5780314" cy="2814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5" name="Rectángulo 14">
            <a:extLst>
              <a:ext uri="{FF2B5EF4-FFF2-40B4-BE49-F238E27FC236}">
                <a16:creationId xmlns:a16="http://schemas.microsoft.com/office/drawing/2014/main" id="{634AECAA-51DD-75F4-B26E-83A682657592}"/>
              </a:ext>
            </a:extLst>
          </p:cNvPr>
          <p:cNvSpPr/>
          <p:nvPr/>
        </p:nvSpPr>
        <p:spPr>
          <a:xfrm>
            <a:off x="4563026" y="473406"/>
            <a:ext cx="5780314" cy="2814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17" name="Imagen 16">
            <a:extLst>
              <a:ext uri="{FF2B5EF4-FFF2-40B4-BE49-F238E27FC236}">
                <a16:creationId xmlns:a16="http://schemas.microsoft.com/office/drawing/2014/main" id="{01A90D22-B2DF-53C7-7D61-24D8077C6C5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611" y="819942"/>
            <a:ext cx="963603" cy="943408"/>
          </a:xfrm>
          <a:prstGeom prst="rect">
            <a:avLst/>
          </a:prstGeom>
        </p:spPr>
      </p:pic>
      <p:sp>
        <p:nvSpPr>
          <p:cNvPr id="26" name="CuadroTexto 25">
            <a:extLst>
              <a:ext uri="{FF2B5EF4-FFF2-40B4-BE49-F238E27FC236}">
                <a16:creationId xmlns:a16="http://schemas.microsoft.com/office/drawing/2014/main" id="{A272B8EA-5BBE-C316-7FA0-75C76183D45A}"/>
              </a:ext>
            </a:extLst>
          </p:cNvPr>
          <p:cNvSpPr txBox="1"/>
          <p:nvPr/>
        </p:nvSpPr>
        <p:spPr>
          <a:xfrm>
            <a:off x="3483429" y="454274"/>
            <a:ext cx="60666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419" sz="1200" b="1" kern="100" dirty="0">
                <a:latin typeface="ADLaM Display" panose="0201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CAPITULO </a:t>
            </a:r>
            <a:r>
              <a:rPr lang="es-419" sz="1200" b="1" kern="100" dirty="0" err="1">
                <a:latin typeface="ADLaM Display" panose="0201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lll</a:t>
            </a:r>
            <a:endParaRPr lang="es-419" sz="1200" b="1" kern="100" dirty="0">
              <a:latin typeface="ADLaM Display" panose="02010000000000000000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es-419" sz="1200" b="1" kern="100" dirty="0">
                <a:effectLst/>
                <a:latin typeface="ADLaM Display" panose="0201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INTRODUCCION A LA NOM 035 STPS 2018 FA</a:t>
            </a:r>
            <a:r>
              <a:rPr lang="es-419" sz="1200" b="1" kern="100" dirty="0">
                <a:latin typeface="ADLaM Display" panose="0201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CTORES DE RIESGO PSICOSOCIAL</a:t>
            </a:r>
            <a:endParaRPr lang="es-MX" sz="12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0" name="CuadroTexto 29">
            <a:extLst>
              <a:ext uri="{FF2B5EF4-FFF2-40B4-BE49-F238E27FC236}">
                <a16:creationId xmlns:a16="http://schemas.microsoft.com/office/drawing/2014/main" id="{8B81E5C7-3B0B-8ACC-E7E1-A090339AE85E}"/>
              </a:ext>
            </a:extLst>
          </p:cNvPr>
          <p:cNvSpPr txBox="1"/>
          <p:nvPr/>
        </p:nvSpPr>
        <p:spPr>
          <a:xfrm>
            <a:off x="4563026" y="6250993"/>
            <a:ext cx="312964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419" sz="900" b="1" u="sng" dirty="0"/>
              <a:t>MODULO 1</a:t>
            </a:r>
            <a:endParaRPr lang="es-419" sz="900" b="1" dirty="0"/>
          </a:p>
          <a:p>
            <a:pPr algn="ctr"/>
            <a:r>
              <a:rPr lang="es-419" sz="900" b="1" kern="100" dirty="0">
                <a:ln>
                  <a:noFill/>
                </a:ln>
                <a:effectLst/>
                <a:latin typeface="ADLaM Display" panose="0201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PROFESIONALIZACIÓN DE LIDERES DE SEGURIDAD</a:t>
            </a:r>
            <a:r>
              <a:rPr lang="es-419" sz="900" b="1" dirty="0"/>
              <a:t>  </a:t>
            </a:r>
            <a:endParaRPr lang="es-MX" sz="900" b="1" dirty="0"/>
          </a:p>
        </p:txBody>
      </p:sp>
      <p:sp>
        <p:nvSpPr>
          <p:cNvPr id="31" name="CuadroTexto 30">
            <a:extLst>
              <a:ext uri="{FF2B5EF4-FFF2-40B4-BE49-F238E27FC236}">
                <a16:creationId xmlns:a16="http://schemas.microsoft.com/office/drawing/2014/main" id="{60E9B16D-76F2-CB10-D689-EEB56B758019}"/>
              </a:ext>
            </a:extLst>
          </p:cNvPr>
          <p:cNvSpPr txBox="1"/>
          <p:nvPr/>
        </p:nvSpPr>
        <p:spPr>
          <a:xfrm>
            <a:off x="2424192" y="823892"/>
            <a:ext cx="8196739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419" sz="2800" b="1" kern="100" dirty="0">
                <a:effectLst/>
                <a:latin typeface="Bauhaus 93" panose="04030905020B02020C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DESARROLLO, GESTION Y SEGUIMIENTO A COLABORADORES </a:t>
            </a:r>
            <a:endParaRPr lang="es-MX" sz="2800" kern="100" dirty="0">
              <a:effectLst/>
              <a:latin typeface="Bauhaus 93" panose="04030905020B02020C02" pitchFamily="82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F9D8908B-B637-3413-A6B4-874FB5769973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24136" t="10466" r="27218" b="3688"/>
          <a:stretch/>
        </p:blipFill>
        <p:spPr>
          <a:xfrm>
            <a:off x="8176695" y="2061045"/>
            <a:ext cx="2166645" cy="3823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720239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uadroTexto 6">
            <a:extLst>
              <a:ext uri="{FF2B5EF4-FFF2-40B4-BE49-F238E27FC236}">
                <a16:creationId xmlns:a16="http://schemas.microsoft.com/office/drawing/2014/main" id="{C8658CBB-4511-0D65-5271-4EB28946881E}"/>
              </a:ext>
            </a:extLst>
          </p:cNvPr>
          <p:cNvSpPr txBox="1"/>
          <p:nvPr/>
        </p:nvSpPr>
        <p:spPr>
          <a:xfrm>
            <a:off x="1404256" y="1643604"/>
            <a:ext cx="7707087" cy="38568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s-MX" sz="2200" b="1" kern="1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Etapas del desarrollo del colaborador</a:t>
            </a:r>
            <a:endParaRPr lang="es-MX" sz="2200" kern="100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s-MX" sz="2200" b="1" kern="1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3. Seguimiento</a:t>
            </a:r>
            <a:endParaRPr lang="es-MX" sz="2200" kern="100" dirty="0">
              <a:effectLst/>
              <a:latin typeface="Aptos" panose="020B00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s-MX" sz="2200" kern="1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Observaciones en campo. </a:t>
            </a:r>
            <a:endParaRPr lang="es-MX" sz="2200" kern="100" dirty="0">
              <a:effectLst/>
              <a:latin typeface="Aptos" panose="020B00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s-MX" sz="2200" kern="1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Retroalimentación. </a:t>
            </a:r>
            <a:endParaRPr lang="es-MX" sz="2200" kern="100" dirty="0">
              <a:effectLst/>
              <a:latin typeface="Aptos" panose="020B00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s-MX" sz="2200" kern="1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Reuniones individuales. </a:t>
            </a:r>
            <a:endParaRPr lang="es-MX" sz="2200" kern="100" dirty="0">
              <a:effectLst/>
              <a:latin typeface="Aptos" panose="020B00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s-MX" sz="2200" kern="1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Indicadores de desempeño. </a:t>
            </a:r>
            <a:endParaRPr lang="es-MX" sz="2200" kern="100" dirty="0">
              <a:effectLst/>
              <a:latin typeface="Aptos" panose="020B00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68931533-3481-AC4D-BA55-85B4908F8C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81" y="5572626"/>
            <a:ext cx="12181119" cy="1312706"/>
          </a:xfrm>
          <a:prstGeom prst="rect">
            <a:avLst/>
          </a:prstGeom>
        </p:spPr>
      </p:pic>
      <p:sp>
        <p:nvSpPr>
          <p:cNvPr id="6" name="Rectángulo 5">
            <a:extLst>
              <a:ext uri="{FF2B5EF4-FFF2-40B4-BE49-F238E27FC236}">
                <a16:creationId xmlns:a16="http://schemas.microsoft.com/office/drawing/2014/main" id="{7394C906-C35E-A0C8-9E14-B3402BE7305B}"/>
              </a:ext>
            </a:extLst>
          </p:cNvPr>
          <p:cNvSpPr/>
          <p:nvPr/>
        </p:nvSpPr>
        <p:spPr>
          <a:xfrm>
            <a:off x="3331029" y="5943599"/>
            <a:ext cx="5780314" cy="2814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5DB0B2FF-4DE0-DCC2-CF80-D51932F1C70C}"/>
              </a:ext>
            </a:extLst>
          </p:cNvPr>
          <p:cNvSpPr txBox="1"/>
          <p:nvPr/>
        </p:nvSpPr>
        <p:spPr>
          <a:xfrm>
            <a:off x="4588328" y="6552935"/>
            <a:ext cx="3015344" cy="2812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MX" sz="1200" u="sng" kern="100" dirty="0">
                <a:solidFill>
                  <a:srgbClr val="0563C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www.emprendedoresehs.com</a:t>
            </a:r>
            <a:endParaRPr lang="es-MX" sz="12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42C98BE3-CAC0-BCF2-FBF9-40694EBDD4D0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accent6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 rot="10800000">
            <a:off x="10880" y="-5488"/>
            <a:ext cx="12181118" cy="1348057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7F947892-CEC4-9A66-2533-F3CFA5704707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1857" t="26858" r="11714" b="25714"/>
          <a:stretch/>
        </p:blipFill>
        <p:spPr>
          <a:xfrm>
            <a:off x="10796156" y="614116"/>
            <a:ext cx="1360223" cy="480536"/>
          </a:xfrm>
          <a:prstGeom prst="rect">
            <a:avLst/>
          </a:prstGeom>
        </p:spPr>
      </p:pic>
      <p:sp>
        <p:nvSpPr>
          <p:cNvPr id="14" name="Rectángulo 13">
            <a:extLst>
              <a:ext uri="{FF2B5EF4-FFF2-40B4-BE49-F238E27FC236}">
                <a16:creationId xmlns:a16="http://schemas.microsoft.com/office/drawing/2014/main" id="{69A0EB83-A13B-0ECF-365B-2ECC81255C40}"/>
              </a:ext>
            </a:extLst>
          </p:cNvPr>
          <p:cNvSpPr/>
          <p:nvPr/>
        </p:nvSpPr>
        <p:spPr>
          <a:xfrm>
            <a:off x="3483429" y="6128656"/>
            <a:ext cx="5780314" cy="2814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5" name="Rectángulo 14">
            <a:extLst>
              <a:ext uri="{FF2B5EF4-FFF2-40B4-BE49-F238E27FC236}">
                <a16:creationId xmlns:a16="http://schemas.microsoft.com/office/drawing/2014/main" id="{634AECAA-51DD-75F4-B26E-83A682657592}"/>
              </a:ext>
            </a:extLst>
          </p:cNvPr>
          <p:cNvSpPr/>
          <p:nvPr/>
        </p:nvSpPr>
        <p:spPr>
          <a:xfrm>
            <a:off x="4563026" y="473406"/>
            <a:ext cx="5780314" cy="2814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17" name="Imagen 16">
            <a:extLst>
              <a:ext uri="{FF2B5EF4-FFF2-40B4-BE49-F238E27FC236}">
                <a16:creationId xmlns:a16="http://schemas.microsoft.com/office/drawing/2014/main" id="{01A90D22-B2DF-53C7-7D61-24D8077C6C5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611" y="819942"/>
            <a:ext cx="963603" cy="943408"/>
          </a:xfrm>
          <a:prstGeom prst="rect">
            <a:avLst/>
          </a:prstGeom>
        </p:spPr>
      </p:pic>
      <p:sp>
        <p:nvSpPr>
          <p:cNvPr id="26" name="CuadroTexto 25">
            <a:extLst>
              <a:ext uri="{FF2B5EF4-FFF2-40B4-BE49-F238E27FC236}">
                <a16:creationId xmlns:a16="http://schemas.microsoft.com/office/drawing/2014/main" id="{A272B8EA-5BBE-C316-7FA0-75C76183D45A}"/>
              </a:ext>
            </a:extLst>
          </p:cNvPr>
          <p:cNvSpPr txBox="1"/>
          <p:nvPr/>
        </p:nvSpPr>
        <p:spPr>
          <a:xfrm>
            <a:off x="3483429" y="454274"/>
            <a:ext cx="60666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419" sz="1200" b="1" kern="100" dirty="0">
                <a:latin typeface="ADLaM Display" panose="0201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CAPITULO </a:t>
            </a:r>
            <a:r>
              <a:rPr lang="es-419" sz="1200" b="1" kern="100" dirty="0" err="1">
                <a:latin typeface="ADLaM Display" panose="0201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lll</a:t>
            </a:r>
            <a:endParaRPr lang="es-419" sz="1200" b="1" kern="100" dirty="0">
              <a:latin typeface="ADLaM Display" panose="02010000000000000000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es-419" sz="1200" b="1" kern="100" dirty="0">
                <a:effectLst/>
                <a:latin typeface="ADLaM Display" panose="0201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INTRODUCCION A LA NOM 035 STPS 2018 FA</a:t>
            </a:r>
            <a:r>
              <a:rPr lang="es-419" sz="1200" b="1" kern="100" dirty="0">
                <a:latin typeface="ADLaM Display" panose="0201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CTORES DE RIESGO PSICOSOCIAL</a:t>
            </a:r>
            <a:endParaRPr lang="es-MX" sz="12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0" name="CuadroTexto 29">
            <a:extLst>
              <a:ext uri="{FF2B5EF4-FFF2-40B4-BE49-F238E27FC236}">
                <a16:creationId xmlns:a16="http://schemas.microsoft.com/office/drawing/2014/main" id="{8B81E5C7-3B0B-8ACC-E7E1-A090339AE85E}"/>
              </a:ext>
            </a:extLst>
          </p:cNvPr>
          <p:cNvSpPr txBox="1"/>
          <p:nvPr/>
        </p:nvSpPr>
        <p:spPr>
          <a:xfrm>
            <a:off x="4563026" y="6250993"/>
            <a:ext cx="312964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419" sz="900" b="1" u="sng" dirty="0"/>
              <a:t>MODULO 1</a:t>
            </a:r>
            <a:endParaRPr lang="es-419" sz="900" b="1" dirty="0"/>
          </a:p>
          <a:p>
            <a:pPr algn="ctr"/>
            <a:r>
              <a:rPr lang="es-419" sz="900" b="1" kern="100" dirty="0">
                <a:ln>
                  <a:noFill/>
                </a:ln>
                <a:effectLst/>
                <a:latin typeface="ADLaM Display" panose="0201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PROFESIONALIZACIÓN DE LIDERES DE SEGURIDAD</a:t>
            </a:r>
            <a:r>
              <a:rPr lang="es-419" sz="900" b="1" dirty="0"/>
              <a:t>  </a:t>
            </a:r>
            <a:endParaRPr lang="es-MX" sz="900" b="1" dirty="0"/>
          </a:p>
        </p:txBody>
      </p:sp>
      <p:sp>
        <p:nvSpPr>
          <p:cNvPr id="31" name="CuadroTexto 30">
            <a:extLst>
              <a:ext uri="{FF2B5EF4-FFF2-40B4-BE49-F238E27FC236}">
                <a16:creationId xmlns:a16="http://schemas.microsoft.com/office/drawing/2014/main" id="{60E9B16D-76F2-CB10-D689-EEB56B758019}"/>
              </a:ext>
            </a:extLst>
          </p:cNvPr>
          <p:cNvSpPr txBox="1"/>
          <p:nvPr/>
        </p:nvSpPr>
        <p:spPr>
          <a:xfrm>
            <a:off x="2424192" y="823892"/>
            <a:ext cx="8196739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419" sz="2800" b="1" kern="100" dirty="0">
                <a:effectLst/>
                <a:latin typeface="Bauhaus 93" panose="04030905020B02020C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DESARROLLO, GESTION Y SEGUIMIENTO A COLABORADORES </a:t>
            </a:r>
            <a:endParaRPr lang="es-MX" sz="2800" kern="100" dirty="0">
              <a:effectLst/>
              <a:latin typeface="Bauhaus 93" panose="04030905020B02020C02" pitchFamily="82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A2CE5DC5-465D-0EFF-5CC4-9B31510A1FE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40286" y="2015921"/>
            <a:ext cx="3318782" cy="3318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659711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uadroTexto 6">
            <a:extLst>
              <a:ext uri="{FF2B5EF4-FFF2-40B4-BE49-F238E27FC236}">
                <a16:creationId xmlns:a16="http://schemas.microsoft.com/office/drawing/2014/main" id="{C8658CBB-4511-0D65-5271-4EB28946881E}"/>
              </a:ext>
            </a:extLst>
          </p:cNvPr>
          <p:cNvSpPr txBox="1"/>
          <p:nvPr/>
        </p:nvSpPr>
        <p:spPr>
          <a:xfrm>
            <a:off x="1404256" y="1643604"/>
            <a:ext cx="7707087" cy="38568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s-MX" sz="2200" b="1" kern="1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Etapas del desarrollo del colaborador</a:t>
            </a:r>
          </a:p>
          <a:p>
            <a:pPr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s-MX" sz="2200" b="1" kern="1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4. Evaluación</a:t>
            </a:r>
            <a:endParaRPr lang="es-MX" sz="2200" kern="100" dirty="0">
              <a:effectLst/>
              <a:latin typeface="Aptos" panose="020B00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s-MX" sz="2200" kern="1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Competencias. </a:t>
            </a:r>
            <a:endParaRPr lang="es-MX" sz="2200" kern="100" dirty="0">
              <a:effectLst/>
              <a:latin typeface="Aptos" panose="020B00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s-MX" sz="2200" kern="1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Actitudes. </a:t>
            </a:r>
            <a:endParaRPr lang="es-MX" sz="2200" kern="100" dirty="0">
              <a:effectLst/>
              <a:latin typeface="Aptos" panose="020B00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s-MX" sz="2200" kern="1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Conductas seguras. </a:t>
            </a:r>
            <a:endParaRPr lang="es-MX" sz="2200" kern="100" dirty="0">
              <a:effectLst/>
              <a:latin typeface="Aptos" panose="020B00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s-MX" sz="2200" kern="1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Cumplimiento de procedimientos. </a:t>
            </a:r>
            <a:endParaRPr lang="es-MX" sz="2200" kern="100" dirty="0">
              <a:effectLst/>
              <a:latin typeface="Aptos" panose="020B00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68931533-3481-AC4D-BA55-85B4908F8C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81" y="5572626"/>
            <a:ext cx="12181119" cy="1312706"/>
          </a:xfrm>
          <a:prstGeom prst="rect">
            <a:avLst/>
          </a:prstGeom>
        </p:spPr>
      </p:pic>
      <p:sp>
        <p:nvSpPr>
          <p:cNvPr id="6" name="Rectángulo 5">
            <a:extLst>
              <a:ext uri="{FF2B5EF4-FFF2-40B4-BE49-F238E27FC236}">
                <a16:creationId xmlns:a16="http://schemas.microsoft.com/office/drawing/2014/main" id="{7394C906-C35E-A0C8-9E14-B3402BE7305B}"/>
              </a:ext>
            </a:extLst>
          </p:cNvPr>
          <p:cNvSpPr/>
          <p:nvPr/>
        </p:nvSpPr>
        <p:spPr>
          <a:xfrm>
            <a:off x="3331029" y="5943599"/>
            <a:ext cx="5780314" cy="2814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5DB0B2FF-4DE0-DCC2-CF80-D51932F1C70C}"/>
              </a:ext>
            </a:extLst>
          </p:cNvPr>
          <p:cNvSpPr txBox="1"/>
          <p:nvPr/>
        </p:nvSpPr>
        <p:spPr>
          <a:xfrm>
            <a:off x="4588328" y="6552935"/>
            <a:ext cx="3015344" cy="2812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MX" sz="1200" u="sng" kern="100" dirty="0">
                <a:solidFill>
                  <a:srgbClr val="0563C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www.emprendedoresehs.com</a:t>
            </a:r>
            <a:endParaRPr lang="es-MX" sz="12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42C98BE3-CAC0-BCF2-FBF9-40694EBDD4D0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accent6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 rot="10800000">
            <a:off x="10880" y="-5488"/>
            <a:ext cx="12181118" cy="1348057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7F947892-CEC4-9A66-2533-F3CFA5704707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1857" t="26858" r="11714" b="25714"/>
          <a:stretch/>
        </p:blipFill>
        <p:spPr>
          <a:xfrm>
            <a:off x="10796156" y="614116"/>
            <a:ext cx="1360223" cy="480536"/>
          </a:xfrm>
          <a:prstGeom prst="rect">
            <a:avLst/>
          </a:prstGeom>
        </p:spPr>
      </p:pic>
      <p:sp>
        <p:nvSpPr>
          <p:cNvPr id="14" name="Rectángulo 13">
            <a:extLst>
              <a:ext uri="{FF2B5EF4-FFF2-40B4-BE49-F238E27FC236}">
                <a16:creationId xmlns:a16="http://schemas.microsoft.com/office/drawing/2014/main" id="{69A0EB83-A13B-0ECF-365B-2ECC81255C40}"/>
              </a:ext>
            </a:extLst>
          </p:cNvPr>
          <p:cNvSpPr/>
          <p:nvPr/>
        </p:nvSpPr>
        <p:spPr>
          <a:xfrm>
            <a:off x="3483429" y="6128656"/>
            <a:ext cx="5780314" cy="2814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5" name="Rectángulo 14">
            <a:extLst>
              <a:ext uri="{FF2B5EF4-FFF2-40B4-BE49-F238E27FC236}">
                <a16:creationId xmlns:a16="http://schemas.microsoft.com/office/drawing/2014/main" id="{634AECAA-51DD-75F4-B26E-83A682657592}"/>
              </a:ext>
            </a:extLst>
          </p:cNvPr>
          <p:cNvSpPr/>
          <p:nvPr/>
        </p:nvSpPr>
        <p:spPr>
          <a:xfrm>
            <a:off x="4563026" y="473406"/>
            <a:ext cx="5780314" cy="2814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17" name="Imagen 16">
            <a:extLst>
              <a:ext uri="{FF2B5EF4-FFF2-40B4-BE49-F238E27FC236}">
                <a16:creationId xmlns:a16="http://schemas.microsoft.com/office/drawing/2014/main" id="{01A90D22-B2DF-53C7-7D61-24D8077C6C5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611" y="819942"/>
            <a:ext cx="963603" cy="943408"/>
          </a:xfrm>
          <a:prstGeom prst="rect">
            <a:avLst/>
          </a:prstGeom>
        </p:spPr>
      </p:pic>
      <p:sp>
        <p:nvSpPr>
          <p:cNvPr id="26" name="CuadroTexto 25">
            <a:extLst>
              <a:ext uri="{FF2B5EF4-FFF2-40B4-BE49-F238E27FC236}">
                <a16:creationId xmlns:a16="http://schemas.microsoft.com/office/drawing/2014/main" id="{A272B8EA-5BBE-C316-7FA0-75C76183D45A}"/>
              </a:ext>
            </a:extLst>
          </p:cNvPr>
          <p:cNvSpPr txBox="1"/>
          <p:nvPr/>
        </p:nvSpPr>
        <p:spPr>
          <a:xfrm>
            <a:off x="3483429" y="454274"/>
            <a:ext cx="60666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419" sz="1200" b="1" kern="100" dirty="0">
                <a:latin typeface="ADLaM Display" panose="0201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CAPITULO </a:t>
            </a:r>
            <a:r>
              <a:rPr lang="es-419" sz="1200" b="1" kern="100" dirty="0" err="1">
                <a:latin typeface="ADLaM Display" panose="0201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lll</a:t>
            </a:r>
            <a:endParaRPr lang="es-419" sz="1200" b="1" kern="100" dirty="0">
              <a:latin typeface="ADLaM Display" panose="02010000000000000000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es-419" sz="1200" b="1" kern="100" dirty="0">
                <a:effectLst/>
                <a:latin typeface="ADLaM Display" panose="0201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INTRODUCCION A LA NOM 035 STPS 2018 FA</a:t>
            </a:r>
            <a:r>
              <a:rPr lang="es-419" sz="1200" b="1" kern="100" dirty="0">
                <a:latin typeface="ADLaM Display" panose="0201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CTORES DE RIESGO PSICOSOCIAL</a:t>
            </a:r>
            <a:endParaRPr lang="es-MX" sz="12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0" name="CuadroTexto 29">
            <a:extLst>
              <a:ext uri="{FF2B5EF4-FFF2-40B4-BE49-F238E27FC236}">
                <a16:creationId xmlns:a16="http://schemas.microsoft.com/office/drawing/2014/main" id="{8B81E5C7-3B0B-8ACC-E7E1-A090339AE85E}"/>
              </a:ext>
            </a:extLst>
          </p:cNvPr>
          <p:cNvSpPr txBox="1"/>
          <p:nvPr/>
        </p:nvSpPr>
        <p:spPr>
          <a:xfrm>
            <a:off x="4563026" y="6250993"/>
            <a:ext cx="312964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419" sz="900" b="1" u="sng" dirty="0"/>
              <a:t>MODULO 1</a:t>
            </a:r>
            <a:endParaRPr lang="es-419" sz="900" b="1" dirty="0"/>
          </a:p>
          <a:p>
            <a:pPr algn="ctr"/>
            <a:r>
              <a:rPr lang="es-419" sz="900" b="1" kern="100" dirty="0">
                <a:ln>
                  <a:noFill/>
                </a:ln>
                <a:effectLst/>
                <a:latin typeface="ADLaM Display" panose="0201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PROFESIONALIZACIÓN DE LIDERES DE SEGURIDAD</a:t>
            </a:r>
            <a:r>
              <a:rPr lang="es-419" sz="900" b="1" dirty="0"/>
              <a:t>  </a:t>
            </a:r>
            <a:endParaRPr lang="es-MX" sz="900" b="1" dirty="0"/>
          </a:p>
        </p:txBody>
      </p:sp>
      <p:sp>
        <p:nvSpPr>
          <p:cNvPr id="31" name="CuadroTexto 30">
            <a:extLst>
              <a:ext uri="{FF2B5EF4-FFF2-40B4-BE49-F238E27FC236}">
                <a16:creationId xmlns:a16="http://schemas.microsoft.com/office/drawing/2014/main" id="{60E9B16D-76F2-CB10-D689-EEB56B758019}"/>
              </a:ext>
            </a:extLst>
          </p:cNvPr>
          <p:cNvSpPr txBox="1"/>
          <p:nvPr/>
        </p:nvSpPr>
        <p:spPr>
          <a:xfrm>
            <a:off x="2424192" y="823892"/>
            <a:ext cx="8196739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419" sz="2800" b="1" kern="100" dirty="0">
                <a:effectLst/>
                <a:latin typeface="Bauhaus 93" panose="04030905020B02020C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DESARROLLO, GESTION Y SEGUIMIENTO A COLABORADORES </a:t>
            </a:r>
            <a:endParaRPr lang="es-MX" sz="2800" kern="100" dirty="0">
              <a:effectLst/>
              <a:latin typeface="Bauhaus 93" panose="04030905020B02020C02" pitchFamily="82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128FECDC-3638-FD1B-A08A-26D7FC9CE33B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b="5530"/>
          <a:stretch/>
        </p:blipFill>
        <p:spPr>
          <a:xfrm>
            <a:off x="6985102" y="1995024"/>
            <a:ext cx="3635829" cy="3434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216480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uadroTexto 6">
            <a:extLst>
              <a:ext uri="{FF2B5EF4-FFF2-40B4-BE49-F238E27FC236}">
                <a16:creationId xmlns:a16="http://schemas.microsoft.com/office/drawing/2014/main" id="{C8658CBB-4511-0D65-5271-4EB28946881E}"/>
              </a:ext>
            </a:extLst>
          </p:cNvPr>
          <p:cNvSpPr txBox="1"/>
          <p:nvPr/>
        </p:nvSpPr>
        <p:spPr>
          <a:xfrm>
            <a:off x="1404256" y="1643604"/>
            <a:ext cx="7707087" cy="38568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s-MX" sz="2200" b="1" kern="1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Etapas del desarrollo del colaborador</a:t>
            </a:r>
          </a:p>
          <a:p>
            <a:pPr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s-MX" sz="2200" b="1" kern="1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5. Desarrollo</a:t>
            </a:r>
            <a:endParaRPr lang="es-MX" sz="2200" kern="100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s-MX" sz="2200" kern="1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Planes de mejora. </a:t>
            </a:r>
          </a:p>
          <a:p>
            <a:pPr marL="342900" lvl="0" indent="-34290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s-MX" sz="2200" kern="1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Mentoría. </a:t>
            </a:r>
          </a:p>
          <a:p>
            <a:pPr marL="342900" lvl="0" indent="-34290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s-MX" sz="2200" kern="1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Capacitación continua. </a:t>
            </a:r>
          </a:p>
          <a:p>
            <a:pPr marL="342900" lvl="0" indent="-34290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s-MX" sz="2200" kern="1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Reconocimiento.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68931533-3481-AC4D-BA55-85B4908F8C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81" y="5572626"/>
            <a:ext cx="12181119" cy="1312706"/>
          </a:xfrm>
          <a:prstGeom prst="rect">
            <a:avLst/>
          </a:prstGeom>
        </p:spPr>
      </p:pic>
      <p:sp>
        <p:nvSpPr>
          <p:cNvPr id="6" name="Rectángulo 5">
            <a:extLst>
              <a:ext uri="{FF2B5EF4-FFF2-40B4-BE49-F238E27FC236}">
                <a16:creationId xmlns:a16="http://schemas.microsoft.com/office/drawing/2014/main" id="{7394C906-C35E-A0C8-9E14-B3402BE7305B}"/>
              </a:ext>
            </a:extLst>
          </p:cNvPr>
          <p:cNvSpPr/>
          <p:nvPr/>
        </p:nvSpPr>
        <p:spPr>
          <a:xfrm>
            <a:off x="3331029" y="5943599"/>
            <a:ext cx="5780314" cy="2814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5DB0B2FF-4DE0-DCC2-CF80-D51932F1C70C}"/>
              </a:ext>
            </a:extLst>
          </p:cNvPr>
          <p:cNvSpPr txBox="1"/>
          <p:nvPr/>
        </p:nvSpPr>
        <p:spPr>
          <a:xfrm>
            <a:off x="4588328" y="6552935"/>
            <a:ext cx="3015344" cy="2812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MX" sz="1200" u="sng" kern="100" dirty="0">
                <a:solidFill>
                  <a:srgbClr val="0563C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www.emprendedoresehs.com</a:t>
            </a:r>
            <a:endParaRPr lang="es-MX" sz="12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42C98BE3-CAC0-BCF2-FBF9-40694EBDD4D0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accent6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 rot="10800000">
            <a:off x="10880" y="-5488"/>
            <a:ext cx="12181118" cy="1348057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7F947892-CEC4-9A66-2533-F3CFA5704707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1857" t="26858" r="11714" b="25714"/>
          <a:stretch/>
        </p:blipFill>
        <p:spPr>
          <a:xfrm>
            <a:off x="10796156" y="614116"/>
            <a:ext cx="1360223" cy="480536"/>
          </a:xfrm>
          <a:prstGeom prst="rect">
            <a:avLst/>
          </a:prstGeom>
        </p:spPr>
      </p:pic>
      <p:sp>
        <p:nvSpPr>
          <p:cNvPr id="14" name="Rectángulo 13">
            <a:extLst>
              <a:ext uri="{FF2B5EF4-FFF2-40B4-BE49-F238E27FC236}">
                <a16:creationId xmlns:a16="http://schemas.microsoft.com/office/drawing/2014/main" id="{69A0EB83-A13B-0ECF-365B-2ECC81255C40}"/>
              </a:ext>
            </a:extLst>
          </p:cNvPr>
          <p:cNvSpPr/>
          <p:nvPr/>
        </p:nvSpPr>
        <p:spPr>
          <a:xfrm>
            <a:off x="3483429" y="6128656"/>
            <a:ext cx="5780314" cy="2814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5" name="Rectángulo 14">
            <a:extLst>
              <a:ext uri="{FF2B5EF4-FFF2-40B4-BE49-F238E27FC236}">
                <a16:creationId xmlns:a16="http://schemas.microsoft.com/office/drawing/2014/main" id="{634AECAA-51DD-75F4-B26E-83A682657592}"/>
              </a:ext>
            </a:extLst>
          </p:cNvPr>
          <p:cNvSpPr/>
          <p:nvPr/>
        </p:nvSpPr>
        <p:spPr>
          <a:xfrm>
            <a:off x="4563026" y="473406"/>
            <a:ext cx="5780314" cy="2814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17" name="Imagen 16">
            <a:extLst>
              <a:ext uri="{FF2B5EF4-FFF2-40B4-BE49-F238E27FC236}">
                <a16:creationId xmlns:a16="http://schemas.microsoft.com/office/drawing/2014/main" id="{01A90D22-B2DF-53C7-7D61-24D8077C6C5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611" y="819942"/>
            <a:ext cx="963603" cy="943408"/>
          </a:xfrm>
          <a:prstGeom prst="rect">
            <a:avLst/>
          </a:prstGeom>
        </p:spPr>
      </p:pic>
      <p:sp>
        <p:nvSpPr>
          <p:cNvPr id="26" name="CuadroTexto 25">
            <a:extLst>
              <a:ext uri="{FF2B5EF4-FFF2-40B4-BE49-F238E27FC236}">
                <a16:creationId xmlns:a16="http://schemas.microsoft.com/office/drawing/2014/main" id="{A272B8EA-5BBE-C316-7FA0-75C76183D45A}"/>
              </a:ext>
            </a:extLst>
          </p:cNvPr>
          <p:cNvSpPr txBox="1"/>
          <p:nvPr/>
        </p:nvSpPr>
        <p:spPr>
          <a:xfrm>
            <a:off x="3483429" y="454274"/>
            <a:ext cx="60666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419" sz="1200" b="1" kern="100" dirty="0">
                <a:latin typeface="ADLaM Display" panose="0201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CAPITULO </a:t>
            </a:r>
            <a:r>
              <a:rPr lang="es-419" sz="1200" b="1" kern="100" dirty="0" err="1">
                <a:latin typeface="ADLaM Display" panose="0201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lll</a:t>
            </a:r>
            <a:endParaRPr lang="es-419" sz="1200" b="1" kern="100" dirty="0">
              <a:latin typeface="ADLaM Display" panose="02010000000000000000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es-419" sz="1200" b="1" kern="100" dirty="0">
                <a:effectLst/>
                <a:latin typeface="ADLaM Display" panose="0201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INTRODUCCION A LA NOM 035 STPS 2018 FA</a:t>
            </a:r>
            <a:r>
              <a:rPr lang="es-419" sz="1200" b="1" kern="100" dirty="0">
                <a:latin typeface="ADLaM Display" panose="0201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CTORES DE RIESGO PSICOSOCIAL</a:t>
            </a:r>
            <a:endParaRPr lang="es-MX" sz="12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0" name="CuadroTexto 29">
            <a:extLst>
              <a:ext uri="{FF2B5EF4-FFF2-40B4-BE49-F238E27FC236}">
                <a16:creationId xmlns:a16="http://schemas.microsoft.com/office/drawing/2014/main" id="{8B81E5C7-3B0B-8ACC-E7E1-A090339AE85E}"/>
              </a:ext>
            </a:extLst>
          </p:cNvPr>
          <p:cNvSpPr txBox="1"/>
          <p:nvPr/>
        </p:nvSpPr>
        <p:spPr>
          <a:xfrm>
            <a:off x="4563026" y="6250993"/>
            <a:ext cx="312964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419" sz="900" b="1" u="sng" dirty="0"/>
              <a:t>MODULO 1</a:t>
            </a:r>
            <a:endParaRPr lang="es-419" sz="900" b="1" dirty="0"/>
          </a:p>
          <a:p>
            <a:pPr algn="ctr"/>
            <a:r>
              <a:rPr lang="es-419" sz="900" b="1" kern="100" dirty="0">
                <a:ln>
                  <a:noFill/>
                </a:ln>
                <a:effectLst/>
                <a:latin typeface="ADLaM Display" panose="0201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PROFESIONALIZACIÓN DE LIDERES DE SEGURIDAD</a:t>
            </a:r>
            <a:r>
              <a:rPr lang="es-419" sz="900" b="1" dirty="0"/>
              <a:t>  </a:t>
            </a:r>
            <a:endParaRPr lang="es-MX" sz="900" b="1" dirty="0"/>
          </a:p>
        </p:txBody>
      </p:sp>
      <p:sp>
        <p:nvSpPr>
          <p:cNvPr id="31" name="CuadroTexto 30">
            <a:extLst>
              <a:ext uri="{FF2B5EF4-FFF2-40B4-BE49-F238E27FC236}">
                <a16:creationId xmlns:a16="http://schemas.microsoft.com/office/drawing/2014/main" id="{60E9B16D-76F2-CB10-D689-EEB56B758019}"/>
              </a:ext>
            </a:extLst>
          </p:cNvPr>
          <p:cNvSpPr txBox="1"/>
          <p:nvPr/>
        </p:nvSpPr>
        <p:spPr>
          <a:xfrm>
            <a:off x="2424192" y="823892"/>
            <a:ext cx="8196739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419" sz="2800" b="1" kern="100" dirty="0">
                <a:effectLst/>
                <a:latin typeface="Bauhaus 93" panose="04030905020B02020C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DESARROLLO, GESTION Y SEGUIMIENTO A COLABORADORES </a:t>
            </a:r>
            <a:endParaRPr lang="es-MX" sz="2800" kern="100" dirty="0">
              <a:effectLst/>
              <a:latin typeface="Bauhaus 93" panose="04030905020B02020C02" pitchFamily="82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59FE5A8A-D8B0-F2FD-C32C-B0E85FBAC1E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73586" y="1962725"/>
            <a:ext cx="4449535" cy="3642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631209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uadroTexto 6">
            <a:extLst>
              <a:ext uri="{FF2B5EF4-FFF2-40B4-BE49-F238E27FC236}">
                <a16:creationId xmlns:a16="http://schemas.microsoft.com/office/drawing/2014/main" id="{C8658CBB-4511-0D65-5271-4EB28946881E}"/>
              </a:ext>
            </a:extLst>
          </p:cNvPr>
          <p:cNvSpPr txBox="1"/>
          <p:nvPr/>
        </p:nvSpPr>
        <p:spPr>
          <a:xfrm>
            <a:off x="1404256" y="1643604"/>
            <a:ext cx="7707087" cy="45186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s-MX" sz="2200" b="1" kern="1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Etapas del desarrollo del colaborador</a:t>
            </a:r>
          </a:p>
          <a:p>
            <a:pPr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s-MX" sz="2200" b="1" kern="1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Herramientas de seguimiento</a:t>
            </a:r>
            <a:endParaRPr lang="es-MX" sz="2200" kern="100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s-MX" sz="2200" kern="1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Reuniones uno a uno. </a:t>
            </a:r>
          </a:p>
          <a:p>
            <a:pPr marL="342900" lvl="0" indent="-34290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s-MX" sz="2200" kern="1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Observaciones conductuales. </a:t>
            </a:r>
          </a:p>
          <a:p>
            <a:pPr marL="342900" lvl="0" indent="-34290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s-MX" sz="2200" kern="1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Evaluaciones de desempeño. </a:t>
            </a:r>
          </a:p>
          <a:p>
            <a:pPr marL="342900" lvl="0" indent="-34290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s-MX" sz="2200" kern="1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Indicadores de seguridad. </a:t>
            </a:r>
          </a:p>
          <a:p>
            <a:pPr marL="342900" lvl="0" indent="-34290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s-MX" sz="2200" kern="1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Encuestas de clima laboral. 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68931533-3481-AC4D-BA55-85B4908F8C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81" y="5572626"/>
            <a:ext cx="12181119" cy="1312706"/>
          </a:xfrm>
          <a:prstGeom prst="rect">
            <a:avLst/>
          </a:prstGeom>
        </p:spPr>
      </p:pic>
      <p:sp>
        <p:nvSpPr>
          <p:cNvPr id="6" name="Rectángulo 5">
            <a:extLst>
              <a:ext uri="{FF2B5EF4-FFF2-40B4-BE49-F238E27FC236}">
                <a16:creationId xmlns:a16="http://schemas.microsoft.com/office/drawing/2014/main" id="{7394C906-C35E-A0C8-9E14-B3402BE7305B}"/>
              </a:ext>
            </a:extLst>
          </p:cNvPr>
          <p:cNvSpPr/>
          <p:nvPr/>
        </p:nvSpPr>
        <p:spPr>
          <a:xfrm>
            <a:off x="3331029" y="5943599"/>
            <a:ext cx="5780314" cy="2814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5DB0B2FF-4DE0-DCC2-CF80-D51932F1C70C}"/>
              </a:ext>
            </a:extLst>
          </p:cNvPr>
          <p:cNvSpPr txBox="1"/>
          <p:nvPr/>
        </p:nvSpPr>
        <p:spPr>
          <a:xfrm>
            <a:off x="4588328" y="6552935"/>
            <a:ext cx="3015344" cy="2812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MX" sz="1200" u="sng" kern="100" dirty="0">
                <a:solidFill>
                  <a:srgbClr val="0563C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www.emprendedoresehs.com</a:t>
            </a:r>
            <a:endParaRPr lang="es-MX" sz="12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42C98BE3-CAC0-BCF2-FBF9-40694EBDD4D0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accent6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 rot="10800000">
            <a:off x="10880" y="-5488"/>
            <a:ext cx="12181118" cy="1348057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7F947892-CEC4-9A66-2533-F3CFA5704707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1857" t="26858" r="11714" b="25714"/>
          <a:stretch/>
        </p:blipFill>
        <p:spPr>
          <a:xfrm>
            <a:off x="10796156" y="614116"/>
            <a:ext cx="1360223" cy="480536"/>
          </a:xfrm>
          <a:prstGeom prst="rect">
            <a:avLst/>
          </a:prstGeom>
        </p:spPr>
      </p:pic>
      <p:sp>
        <p:nvSpPr>
          <p:cNvPr id="14" name="Rectángulo 13">
            <a:extLst>
              <a:ext uri="{FF2B5EF4-FFF2-40B4-BE49-F238E27FC236}">
                <a16:creationId xmlns:a16="http://schemas.microsoft.com/office/drawing/2014/main" id="{69A0EB83-A13B-0ECF-365B-2ECC81255C40}"/>
              </a:ext>
            </a:extLst>
          </p:cNvPr>
          <p:cNvSpPr/>
          <p:nvPr/>
        </p:nvSpPr>
        <p:spPr>
          <a:xfrm>
            <a:off x="3483429" y="6128656"/>
            <a:ext cx="5780314" cy="2814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5" name="Rectángulo 14">
            <a:extLst>
              <a:ext uri="{FF2B5EF4-FFF2-40B4-BE49-F238E27FC236}">
                <a16:creationId xmlns:a16="http://schemas.microsoft.com/office/drawing/2014/main" id="{634AECAA-51DD-75F4-B26E-83A682657592}"/>
              </a:ext>
            </a:extLst>
          </p:cNvPr>
          <p:cNvSpPr/>
          <p:nvPr/>
        </p:nvSpPr>
        <p:spPr>
          <a:xfrm>
            <a:off x="4563026" y="473406"/>
            <a:ext cx="5780314" cy="2814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17" name="Imagen 16">
            <a:extLst>
              <a:ext uri="{FF2B5EF4-FFF2-40B4-BE49-F238E27FC236}">
                <a16:creationId xmlns:a16="http://schemas.microsoft.com/office/drawing/2014/main" id="{01A90D22-B2DF-53C7-7D61-24D8077C6C5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611" y="819942"/>
            <a:ext cx="963603" cy="943408"/>
          </a:xfrm>
          <a:prstGeom prst="rect">
            <a:avLst/>
          </a:prstGeom>
        </p:spPr>
      </p:pic>
      <p:sp>
        <p:nvSpPr>
          <p:cNvPr id="26" name="CuadroTexto 25">
            <a:extLst>
              <a:ext uri="{FF2B5EF4-FFF2-40B4-BE49-F238E27FC236}">
                <a16:creationId xmlns:a16="http://schemas.microsoft.com/office/drawing/2014/main" id="{A272B8EA-5BBE-C316-7FA0-75C76183D45A}"/>
              </a:ext>
            </a:extLst>
          </p:cNvPr>
          <p:cNvSpPr txBox="1"/>
          <p:nvPr/>
        </p:nvSpPr>
        <p:spPr>
          <a:xfrm>
            <a:off x="3483429" y="454274"/>
            <a:ext cx="60666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419" sz="1200" b="1" kern="100" dirty="0">
                <a:latin typeface="ADLaM Display" panose="0201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CAPITULO </a:t>
            </a:r>
            <a:r>
              <a:rPr lang="es-419" sz="1200" b="1" kern="100" dirty="0" err="1">
                <a:latin typeface="ADLaM Display" panose="0201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lll</a:t>
            </a:r>
            <a:endParaRPr lang="es-419" sz="1200" b="1" kern="100" dirty="0">
              <a:latin typeface="ADLaM Display" panose="02010000000000000000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es-419" sz="1200" b="1" kern="100" dirty="0">
                <a:effectLst/>
                <a:latin typeface="ADLaM Display" panose="0201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INTRODUCCION A LA NOM 035 STPS 2018 FA</a:t>
            </a:r>
            <a:r>
              <a:rPr lang="es-419" sz="1200" b="1" kern="100" dirty="0">
                <a:latin typeface="ADLaM Display" panose="0201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CTORES DE RIESGO PSICOSOCIAL</a:t>
            </a:r>
            <a:endParaRPr lang="es-MX" sz="12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0" name="CuadroTexto 29">
            <a:extLst>
              <a:ext uri="{FF2B5EF4-FFF2-40B4-BE49-F238E27FC236}">
                <a16:creationId xmlns:a16="http://schemas.microsoft.com/office/drawing/2014/main" id="{8B81E5C7-3B0B-8ACC-E7E1-A090339AE85E}"/>
              </a:ext>
            </a:extLst>
          </p:cNvPr>
          <p:cNvSpPr txBox="1"/>
          <p:nvPr/>
        </p:nvSpPr>
        <p:spPr>
          <a:xfrm>
            <a:off x="4563026" y="6250993"/>
            <a:ext cx="312964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419" sz="900" b="1" u="sng" dirty="0"/>
              <a:t>MODULO 1</a:t>
            </a:r>
            <a:endParaRPr lang="es-419" sz="900" b="1" dirty="0"/>
          </a:p>
          <a:p>
            <a:pPr algn="ctr"/>
            <a:r>
              <a:rPr lang="es-419" sz="900" b="1" kern="100" dirty="0">
                <a:ln>
                  <a:noFill/>
                </a:ln>
                <a:effectLst/>
                <a:latin typeface="ADLaM Display" panose="0201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PROFESIONALIZACIÓN DE LIDERES DE SEGURIDAD</a:t>
            </a:r>
            <a:r>
              <a:rPr lang="es-419" sz="900" b="1" dirty="0"/>
              <a:t>  </a:t>
            </a:r>
            <a:endParaRPr lang="es-MX" sz="900" b="1" dirty="0"/>
          </a:p>
        </p:txBody>
      </p:sp>
      <p:sp>
        <p:nvSpPr>
          <p:cNvPr id="31" name="CuadroTexto 30">
            <a:extLst>
              <a:ext uri="{FF2B5EF4-FFF2-40B4-BE49-F238E27FC236}">
                <a16:creationId xmlns:a16="http://schemas.microsoft.com/office/drawing/2014/main" id="{60E9B16D-76F2-CB10-D689-EEB56B758019}"/>
              </a:ext>
            </a:extLst>
          </p:cNvPr>
          <p:cNvSpPr txBox="1"/>
          <p:nvPr/>
        </p:nvSpPr>
        <p:spPr>
          <a:xfrm>
            <a:off x="2424192" y="823892"/>
            <a:ext cx="8196739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419" sz="2800" b="1" kern="100" dirty="0">
                <a:effectLst/>
                <a:latin typeface="Bauhaus 93" panose="04030905020B02020C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DESARROLLO, GESTION Y SEGUIMIENTO A COLABORADORES </a:t>
            </a:r>
            <a:endParaRPr lang="es-MX" sz="2800" kern="100" dirty="0">
              <a:effectLst/>
              <a:latin typeface="Bauhaus 93" panose="04030905020B02020C02" pitchFamily="82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F10FB57C-8E29-80A9-1B02-A3A9E7ED5401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b="7079"/>
          <a:stretch/>
        </p:blipFill>
        <p:spPr>
          <a:xfrm>
            <a:off x="7233557" y="1897830"/>
            <a:ext cx="3755571" cy="3489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610694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n 17">
            <a:extLst>
              <a:ext uri="{FF2B5EF4-FFF2-40B4-BE49-F238E27FC236}">
                <a16:creationId xmlns:a16="http://schemas.microsoft.com/office/drawing/2014/main" id="{064610BA-B457-7C05-A9D4-F32F01FC6C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68295" y="1681925"/>
            <a:ext cx="963603" cy="943408"/>
          </a:xfrm>
          <a:prstGeom prst="rect">
            <a:avLst/>
          </a:prstGeom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id="{9F0EE140-B6C9-0231-67A0-814CE3F78FF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1857" t="26858" r="11714" b="25714"/>
          <a:stretch/>
        </p:blipFill>
        <p:spPr>
          <a:xfrm>
            <a:off x="1549427" y="1885977"/>
            <a:ext cx="1589586" cy="551751"/>
          </a:xfrm>
          <a:prstGeom prst="rect">
            <a:avLst/>
          </a:prstGeom>
        </p:spPr>
      </p:pic>
      <p:sp>
        <p:nvSpPr>
          <p:cNvPr id="17" name="CuadroTexto 16">
            <a:extLst>
              <a:ext uri="{FF2B5EF4-FFF2-40B4-BE49-F238E27FC236}">
                <a16:creationId xmlns:a16="http://schemas.microsoft.com/office/drawing/2014/main" id="{1FBE94AE-8F83-0417-5F56-8BC180D2AB47}"/>
              </a:ext>
            </a:extLst>
          </p:cNvPr>
          <p:cNvSpPr txBox="1"/>
          <p:nvPr/>
        </p:nvSpPr>
        <p:spPr>
          <a:xfrm>
            <a:off x="2993571" y="1863706"/>
            <a:ext cx="661186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419" sz="2800" b="1" dirty="0">
                <a:latin typeface="Arial" panose="020B0604020202020204" pitchFamily="34" charset="0"/>
                <a:cs typeface="Arial" panose="020B0604020202020204" pitchFamily="34" charset="0"/>
              </a:rPr>
              <a:t>CONCLUSIONES.</a:t>
            </a: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C36502E2-0893-B3B9-AE6C-9833AD22A08F}"/>
              </a:ext>
            </a:extLst>
          </p:cNvPr>
          <p:cNvSpPr/>
          <p:nvPr/>
        </p:nvSpPr>
        <p:spPr>
          <a:xfrm>
            <a:off x="1549427" y="5963176"/>
            <a:ext cx="8882471" cy="286741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419" sz="1800" b="1" dirty="0"/>
          </a:p>
          <a:p>
            <a:pPr algn="ctr"/>
            <a:endParaRPr lang="es-419" sz="1800" b="1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D4AB4597-11F1-668F-5172-94AFA9AB1401}"/>
              </a:ext>
            </a:extLst>
          </p:cNvPr>
          <p:cNvSpPr txBox="1"/>
          <p:nvPr/>
        </p:nvSpPr>
        <p:spPr>
          <a:xfrm>
            <a:off x="4412924" y="87088"/>
            <a:ext cx="393207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419" sz="1400" b="1" kern="100" dirty="0">
                <a:latin typeface="ADLaM Display" panose="0201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CAPITULO </a:t>
            </a:r>
            <a:r>
              <a:rPr lang="es-419" sz="1400" b="1" kern="100" dirty="0" err="1">
                <a:latin typeface="ADLaM Display" panose="0201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lll</a:t>
            </a:r>
            <a:endParaRPr lang="es-419" sz="1400" b="1" kern="100" dirty="0">
              <a:latin typeface="ADLaM Display" panose="02010000000000000000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es-419" sz="1400" b="1" kern="100" dirty="0">
                <a:effectLst/>
                <a:latin typeface="ADLaM Display" panose="0201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INTRODUCCION A LA NOM 035 STPS 2018 FA</a:t>
            </a:r>
            <a:r>
              <a:rPr lang="es-419" sz="1400" b="1" kern="100" dirty="0">
                <a:latin typeface="ADLaM Display" panose="0201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CTORES DE RIESGO PSICOSOCIAL</a:t>
            </a:r>
            <a:endParaRPr lang="es-MX" sz="1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endParaRPr lang="es-MX" sz="1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Onda 5">
            <a:extLst>
              <a:ext uri="{FF2B5EF4-FFF2-40B4-BE49-F238E27FC236}">
                <a16:creationId xmlns:a16="http://schemas.microsoft.com/office/drawing/2014/main" id="{1C960424-65B8-A2E3-8E10-D009558A52CF}"/>
              </a:ext>
            </a:extLst>
          </p:cNvPr>
          <p:cNvSpPr/>
          <p:nvPr/>
        </p:nvSpPr>
        <p:spPr>
          <a:xfrm>
            <a:off x="1549427" y="1074721"/>
            <a:ext cx="8882471" cy="658835"/>
          </a:xfrm>
          <a:prstGeom prst="wave">
            <a:avLst>
              <a:gd name="adj1" fmla="val 20000"/>
              <a:gd name="adj2" fmla="val -123"/>
            </a:avLst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E2D70B49-06EC-706F-C0F3-3D002308742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73045" y="3124195"/>
            <a:ext cx="4171950" cy="2693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514989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4898</TotalTime>
  <Words>1959</Words>
  <Application>Microsoft Office PowerPoint</Application>
  <PresentationFormat>Panorámica</PresentationFormat>
  <Paragraphs>325</Paragraphs>
  <Slides>33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9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33</vt:i4>
      </vt:variant>
    </vt:vector>
  </HeadingPairs>
  <TitlesOfParts>
    <vt:vector size="43" baseType="lpstr">
      <vt:lpstr>ADLaM Display</vt:lpstr>
      <vt:lpstr>Aptos</vt:lpstr>
      <vt:lpstr>Arial</vt:lpstr>
      <vt:lpstr>Bauhaus 93</vt:lpstr>
      <vt:lpstr>Calibri</vt:lpstr>
      <vt:lpstr>Calibri Light</vt:lpstr>
      <vt:lpstr>Google Sans</vt:lpstr>
      <vt:lpstr>Symbol</vt:lpstr>
      <vt:lpstr>Wingdings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DELL LATITUDE</dc:creator>
  <cp:lastModifiedBy>DELL LATITUDE</cp:lastModifiedBy>
  <cp:revision>99</cp:revision>
  <dcterms:created xsi:type="dcterms:W3CDTF">2026-08-22T01:43:43Z</dcterms:created>
  <dcterms:modified xsi:type="dcterms:W3CDTF">2026-09-05T05:33:43Z</dcterms:modified>
</cp:coreProperties>
</file>