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66" r:id="rId4"/>
    <p:sldId id="274" r:id="rId5"/>
    <p:sldId id="273" r:id="rId6"/>
    <p:sldId id="272" r:id="rId7"/>
    <p:sldId id="267" r:id="rId8"/>
    <p:sldId id="276" r:id="rId9"/>
    <p:sldId id="277" r:id="rId10"/>
    <p:sldId id="278" r:id="rId11"/>
    <p:sldId id="279" r:id="rId12"/>
    <p:sldId id="282" r:id="rId13"/>
    <p:sldId id="280" r:id="rId14"/>
    <p:sldId id="281" r:id="rId15"/>
    <p:sldId id="283" r:id="rId16"/>
    <p:sldId id="268" r:id="rId17"/>
    <p:sldId id="275" r:id="rId18"/>
    <p:sldId id="284" r:id="rId19"/>
    <p:sldId id="285" r:id="rId20"/>
    <p:sldId id="287" r:id="rId21"/>
    <p:sldId id="286" r:id="rId22"/>
    <p:sldId id="288" r:id="rId23"/>
    <p:sldId id="289" r:id="rId24"/>
    <p:sldId id="290" r:id="rId25"/>
    <p:sldId id="292" r:id="rId26"/>
    <p:sldId id="301" r:id="rId27"/>
    <p:sldId id="265" r:id="rId28"/>
    <p:sldId id="293" r:id="rId29"/>
    <p:sldId id="269" r:id="rId30"/>
    <p:sldId id="291" r:id="rId31"/>
    <p:sldId id="294" r:id="rId32"/>
    <p:sldId id="296" r:id="rId33"/>
    <p:sldId id="270" r:id="rId34"/>
    <p:sldId id="295" r:id="rId35"/>
    <p:sldId id="297" r:id="rId36"/>
    <p:sldId id="298" r:id="rId37"/>
    <p:sldId id="299" r:id="rId38"/>
    <p:sldId id="300" r:id="rId39"/>
    <p:sldId id="271" r:id="rId40"/>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76" autoAdjust="0"/>
    <p:restoredTop sz="94660"/>
  </p:normalViewPr>
  <p:slideViewPr>
    <p:cSldViewPr snapToGrid="0">
      <p:cViewPr varScale="1">
        <p:scale>
          <a:sx n="59" d="100"/>
          <a:sy n="59" d="100"/>
        </p:scale>
        <p:origin x="95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703801-D956-FBDC-42E4-0E28933EEB1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5833CBBA-6D15-460C-5A66-6FA4C538A9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6CF6142C-1D16-0974-CC53-4809879DFC79}"/>
              </a:ext>
            </a:extLst>
          </p:cNvPr>
          <p:cNvSpPr>
            <a:spLocks noGrp="1"/>
          </p:cNvSpPr>
          <p:nvPr>
            <p:ph type="dt" sz="half" idx="10"/>
          </p:nvPr>
        </p:nvSpPr>
        <p:spPr/>
        <p:txBody>
          <a:bodyPr/>
          <a:lstStyle/>
          <a:p>
            <a:fld id="{53CDB7B5-C4BB-42D7-8C5C-666BD51C3B29}" type="datetimeFigureOut">
              <a:rPr lang="es-MX" smtClean="0"/>
              <a:t>25/08/2026</a:t>
            </a:fld>
            <a:endParaRPr lang="es-MX"/>
          </a:p>
        </p:txBody>
      </p:sp>
      <p:sp>
        <p:nvSpPr>
          <p:cNvPr id="5" name="Marcador de pie de página 4">
            <a:extLst>
              <a:ext uri="{FF2B5EF4-FFF2-40B4-BE49-F238E27FC236}">
                <a16:creationId xmlns:a16="http://schemas.microsoft.com/office/drawing/2014/main" id="{A6BCD9FB-FB08-C381-7378-81C4D0F58CEB}"/>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0AA72B63-955F-7F2D-6C0F-3AD902C6F12A}"/>
              </a:ext>
            </a:extLst>
          </p:cNvPr>
          <p:cNvSpPr>
            <a:spLocks noGrp="1"/>
          </p:cNvSpPr>
          <p:nvPr>
            <p:ph type="sldNum" sz="quarter" idx="12"/>
          </p:nvPr>
        </p:nvSpPr>
        <p:spPr/>
        <p:txBody>
          <a:bodyPr/>
          <a:lstStyle/>
          <a:p>
            <a:fld id="{C94EEE18-BDD6-43EF-8F8E-5A6E15DDB368}" type="slidenum">
              <a:rPr lang="es-MX" smtClean="0"/>
              <a:t>‹Nº›</a:t>
            </a:fld>
            <a:endParaRPr lang="es-MX"/>
          </a:p>
        </p:txBody>
      </p:sp>
    </p:spTree>
    <p:extLst>
      <p:ext uri="{BB962C8B-B14F-4D97-AF65-F5344CB8AC3E}">
        <p14:creationId xmlns:p14="http://schemas.microsoft.com/office/powerpoint/2010/main" val="585405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2FD762-30EF-8D37-82D9-16C8EC0058B5}"/>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ECF37E7D-6A38-7D61-E910-006F80BC06D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CA7131AF-B408-F0E7-40C3-380CFE6EF295}"/>
              </a:ext>
            </a:extLst>
          </p:cNvPr>
          <p:cNvSpPr>
            <a:spLocks noGrp="1"/>
          </p:cNvSpPr>
          <p:nvPr>
            <p:ph type="dt" sz="half" idx="10"/>
          </p:nvPr>
        </p:nvSpPr>
        <p:spPr/>
        <p:txBody>
          <a:bodyPr/>
          <a:lstStyle/>
          <a:p>
            <a:fld id="{53CDB7B5-C4BB-42D7-8C5C-666BD51C3B29}" type="datetimeFigureOut">
              <a:rPr lang="es-MX" smtClean="0"/>
              <a:t>25/08/2026</a:t>
            </a:fld>
            <a:endParaRPr lang="es-MX"/>
          </a:p>
        </p:txBody>
      </p:sp>
      <p:sp>
        <p:nvSpPr>
          <p:cNvPr id="5" name="Marcador de pie de página 4">
            <a:extLst>
              <a:ext uri="{FF2B5EF4-FFF2-40B4-BE49-F238E27FC236}">
                <a16:creationId xmlns:a16="http://schemas.microsoft.com/office/drawing/2014/main" id="{B4EF6F1A-7DC2-BE5D-53A9-E6E1776E4994}"/>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16B9053A-04E1-3336-BB4B-E88FD51D6D25}"/>
              </a:ext>
            </a:extLst>
          </p:cNvPr>
          <p:cNvSpPr>
            <a:spLocks noGrp="1"/>
          </p:cNvSpPr>
          <p:nvPr>
            <p:ph type="sldNum" sz="quarter" idx="12"/>
          </p:nvPr>
        </p:nvSpPr>
        <p:spPr/>
        <p:txBody>
          <a:bodyPr/>
          <a:lstStyle/>
          <a:p>
            <a:fld id="{C94EEE18-BDD6-43EF-8F8E-5A6E15DDB368}" type="slidenum">
              <a:rPr lang="es-MX" smtClean="0"/>
              <a:t>‹Nº›</a:t>
            </a:fld>
            <a:endParaRPr lang="es-MX"/>
          </a:p>
        </p:txBody>
      </p:sp>
    </p:spTree>
    <p:extLst>
      <p:ext uri="{BB962C8B-B14F-4D97-AF65-F5344CB8AC3E}">
        <p14:creationId xmlns:p14="http://schemas.microsoft.com/office/powerpoint/2010/main" val="1056451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ED9D5C-5BA6-13AB-DFF1-CBE9F2DAEE21}"/>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CBB78CB6-A59E-9692-0F1A-9F4524E81F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DC3B1C78-44F5-714D-CD6C-B5697BBDFC5C}"/>
              </a:ext>
            </a:extLst>
          </p:cNvPr>
          <p:cNvSpPr>
            <a:spLocks noGrp="1"/>
          </p:cNvSpPr>
          <p:nvPr>
            <p:ph type="dt" sz="half" idx="10"/>
          </p:nvPr>
        </p:nvSpPr>
        <p:spPr/>
        <p:txBody>
          <a:bodyPr/>
          <a:lstStyle/>
          <a:p>
            <a:fld id="{53CDB7B5-C4BB-42D7-8C5C-666BD51C3B29}" type="datetimeFigureOut">
              <a:rPr lang="es-MX" smtClean="0"/>
              <a:t>25/08/2026</a:t>
            </a:fld>
            <a:endParaRPr lang="es-MX"/>
          </a:p>
        </p:txBody>
      </p:sp>
      <p:sp>
        <p:nvSpPr>
          <p:cNvPr id="5" name="Marcador de pie de página 4">
            <a:extLst>
              <a:ext uri="{FF2B5EF4-FFF2-40B4-BE49-F238E27FC236}">
                <a16:creationId xmlns:a16="http://schemas.microsoft.com/office/drawing/2014/main" id="{9EE8C85C-3F26-58BC-A518-9CC2A59900CB}"/>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65B15CCB-A5E4-02B2-B2A2-D380F0849AB4}"/>
              </a:ext>
            </a:extLst>
          </p:cNvPr>
          <p:cNvSpPr>
            <a:spLocks noGrp="1"/>
          </p:cNvSpPr>
          <p:nvPr>
            <p:ph type="sldNum" sz="quarter" idx="12"/>
          </p:nvPr>
        </p:nvSpPr>
        <p:spPr/>
        <p:txBody>
          <a:bodyPr/>
          <a:lstStyle/>
          <a:p>
            <a:fld id="{C94EEE18-BDD6-43EF-8F8E-5A6E15DDB368}" type="slidenum">
              <a:rPr lang="es-MX" smtClean="0"/>
              <a:t>‹Nº›</a:t>
            </a:fld>
            <a:endParaRPr lang="es-MX"/>
          </a:p>
        </p:txBody>
      </p:sp>
    </p:spTree>
    <p:extLst>
      <p:ext uri="{BB962C8B-B14F-4D97-AF65-F5344CB8AC3E}">
        <p14:creationId xmlns:p14="http://schemas.microsoft.com/office/powerpoint/2010/main" val="12757774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3DFD67-CE9E-D5F3-F186-BDC33C86DB1F}"/>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00D917E1-CC6F-A524-8A2D-7930764810E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F0F32B00-BF87-32F2-AAD2-CF0834DC7D0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30774180-1E28-21D3-2945-E3C63652B6DB}"/>
              </a:ext>
            </a:extLst>
          </p:cNvPr>
          <p:cNvSpPr>
            <a:spLocks noGrp="1"/>
          </p:cNvSpPr>
          <p:nvPr>
            <p:ph type="dt" sz="half" idx="10"/>
          </p:nvPr>
        </p:nvSpPr>
        <p:spPr/>
        <p:txBody>
          <a:bodyPr/>
          <a:lstStyle/>
          <a:p>
            <a:fld id="{53CDB7B5-C4BB-42D7-8C5C-666BD51C3B29}" type="datetimeFigureOut">
              <a:rPr lang="es-MX" smtClean="0"/>
              <a:t>25/08/2026</a:t>
            </a:fld>
            <a:endParaRPr lang="es-MX"/>
          </a:p>
        </p:txBody>
      </p:sp>
      <p:sp>
        <p:nvSpPr>
          <p:cNvPr id="6" name="Marcador de pie de página 5">
            <a:extLst>
              <a:ext uri="{FF2B5EF4-FFF2-40B4-BE49-F238E27FC236}">
                <a16:creationId xmlns:a16="http://schemas.microsoft.com/office/drawing/2014/main" id="{FCD32E99-5A35-E7DB-65F2-C6DD85B7167B}"/>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389CA822-788B-15A8-1788-66145952F0C2}"/>
              </a:ext>
            </a:extLst>
          </p:cNvPr>
          <p:cNvSpPr>
            <a:spLocks noGrp="1"/>
          </p:cNvSpPr>
          <p:nvPr>
            <p:ph type="sldNum" sz="quarter" idx="12"/>
          </p:nvPr>
        </p:nvSpPr>
        <p:spPr/>
        <p:txBody>
          <a:bodyPr/>
          <a:lstStyle/>
          <a:p>
            <a:fld id="{C94EEE18-BDD6-43EF-8F8E-5A6E15DDB368}" type="slidenum">
              <a:rPr lang="es-MX" smtClean="0"/>
              <a:t>‹Nº›</a:t>
            </a:fld>
            <a:endParaRPr lang="es-MX"/>
          </a:p>
        </p:txBody>
      </p:sp>
    </p:spTree>
    <p:extLst>
      <p:ext uri="{BB962C8B-B14F-4D97-AF65-F5344CB8AC3E}">
        <p14:creationId xmlns:p14="http://schemas.microsoft.com/office/powerpoint/2010/main" val="1366548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A48F00-B196-E443-7D63-CFD74D0E89D5}"/>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4557403F-D031-5D4D-F891-99EAF659754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835CA22-9CF9-8ED8-50DF-F11CDF283AF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973949E1-DB3D-CC66-6A9F-2F9F10C866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B2365CB-C89B-E003-755A-BE24759DF94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8887DE00-5B44-474A-40C3-371B1B64BFF4}"/>
              </a:ext>
            </a:extLst>
          </p:cNvPr>
          <p:cNvSpPr>
            <a:spLocks noGrp="1"/>
          </p:cNvSpPr>
          <p:nvPr>
            <p:ph type="dt" sz="half" idx="10"/>
          </p:nvPr>
        </p:nvSpPr>
        <p:spPr/>
        <p:txBody>
          <a:bodyPr/>
          <a:lstStyle/>
          <a:p>
            <a:fld id="{53CDB7B5-C4BB-42D7-8C5C-666BD51C3B29}" type="datetimeFigureOut">
              <a:rPr lang="es-MX" smtClean="0"/>
              <a:t>25/08/2026</a:t>
            </a:fld>
            <a:endParaRPr lang="es-MX"/>
          </a:p>
        </p:txBody>
      </p:sp>
      <p:sp>
        <p:nvSpPr>
          <p:cNvPr id="8" name="Marcador de pie de página 7">
            <a:extLst>
              <a:ext uri="{FF2B5EF4-FFF2-40B4-BE49-F238E27FC236}">
                <a16:creationId xmlns:a16="http://schemas.microsoft.com/office/drawing/2014/main" id="{19233B33-0E1D-2EEF-3FA4-554515D0AA76}"/>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58DFA46C-EBA1-2603-6952-5A10303E701C}"/>
              </a:ext>
            </a:extLst>
          </p:cNvPr>
          <p:cNvSpPr>
            <a:spLocks noGrp="1"/>
          </p:cNvSpPr>
          <p:nvPr>
            <p:ph type="sldNum" sz="quarter" idx="12"/>
          </p:nvPr>
        </p:nvSpPr>
        <p:spPr/>
        <p:txBody>
          <a:bodyPr/>
          <a:lstStyle/>
          <a:p>
            <a:fld id="{C94EEE18-BDD6-43EF-8F8E-5A6E15DDB368}" type="slidenum">
              <a:rPr lang="es-MX" smtClean="0"/>
              <a:t>‹Nº›</a:t>
            </a:fld>
            <a:endParaRPr lang="es-MX"/>
          </a:p>
        </p:txBody>
      </p:sp>
    </p:spTree>
    <p:extLst>
      <p:ext uri="{BB962C8B-B14F-4D97-AF65-F5344CB8AC3E}">
        <p14:creationId xmlns:p14="http://schemas.microsoft.com/office/powerpoint/2010/main" val="3560510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42BDB6-A03A-4F4A-539A-5CC84B4B092A}"/>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09804EA7-3B8A-76D0-612D-E4DD7CDC7780}"/>
              </a:ext>
            </a:extLst>
          </p:cNvPr>
          <p:cNvSpPr>
            <a:spLocks noGrp="1"/>
          </p:cNvSpPr>
          <p:nvPr>
            <p:ph type="dt" sz="half" idx="10"/>
          </p:nvPr>
        </p:nvSpPr>
        <p:spPr/>
        <p:txBody>
          <a:bodyPr/>
          <a:lstStyle/>
          <a:p>
            <a:fld id="{53CDB7B5-C4BB-42D7-8C5C-666BD51C3B29}" type="datetimeFigureOut">
              <a:rPr lang="es-MX" smtClean="0"/>
              <a:t>25/08/2026</a:t>
            </a:fld>
            <a:endParaRPr lang="es-MX"/>
          </a:p>
        </p:txBody>
      </p:sp>
      <p:sp>
        <p:nvSpPr>
          <p:cNvPr id="4" name="Marcador de pie de página 3">
            <a:extLst>
              <a:ext uri="{FF2B5EF4-FFF2-40B4-BE49-F238E27FC236}">
                <a16:creationId xmlns:a16="http://schemas.microsoft.com/office/drawing/2014/main" id="{E9CA2DE6-A79C-D5C7-1B89-A6C51429E20B}"/>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53C68531-B309-2E04-A399-01E54365265F}"/>
              </a:ext>
            </a:extLst>
          </p:cNvPr>
          <p:cNvSpPr>
            <a:spLocks noGrp="1"/>
          </p:cNvSpPr>
          <p:nvPr>
            <p:ph type="sldNum" sz="quarter" idx="12"/>
          </p:nvPr>
        </p:nvSpPr>
        <p:spPr/>
        <p:txBody>
          <a:bodyPr/>
          <a:lstStyle/>
          <a:p>
            <a:fld id="{C94EEE18-BDD6-43EF-8F8E-5A6E15DDB368}" type="slidenum">
              <a:rPr lang="es-MX" smtClean="0"/>
              <a:t>‹Nº›</a:t>
            </a:fld>
            <a:endParaRPr lang="es-MX"/>
          </a:p>
        </p:txBody>
      </p:sp>
    </p:spTree>
    <p:extLst>
      <p:ext uri="{BB962C8B-B14F-4D97-AF65-F5344CB8AC3E}">
        <p14:creationId xmlns:p14="http://schemas.microsoft.com/office/powerpoint/2010/main" val="221570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7CA0E7C-55D3-6364-4E18-4DC94701E52C}"/>
              </a:ext>
            </a:extLst>
          </p:cNvPr>
          <p:cNvSpPr>
            <a:spLocks noGrp="1"/>
          </p:cNvSpPr>
          <p:nvPr>
            <p:ph type="dt" sz="half" idx="10"/>
          </p:nvPr>
        </p:nvSpPr>
        <p:spPr/>
        <p:txBody>
          <a:bodyPr/>
          <a:lstStyle/>
          <a:p>
            <a:fld id="{53CDB7B5-C4BB-42D7-8C5C-666BD51C3B29}" type="datetimeFigureOut">
              <a:rPr lang="es-MX" smtClean="0"/>
              <a:t>25/08/2026</a:t>
            </a:fld>
            <a:endParaRPr lang="es-MX"/>
          </a:p>
        </p:txBody>
      </p:sp>
      <p:sp>
        <p:nvSpPr>
          <p:cNvPr id="3" name="Marcador de pie de página 2">
            <a:extLst>
              <a:ext uri="{FF2B5EF4-FFF2-40B4-BE49-F238E27FC236}">
                <a16:creationId xmlns:a16="http://schemas.microsoft.com/office/drawing/2014/main" id="{CFAA52F0-BF2F-A86A-DB01-DBD103DB4F7E}"/>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B4EC43F4-4D1E-5946-CFF5-7FBCB3F433D4}"/>
              </a:ext>
            </a:extLst>
          </p:cNvPr>
          <p:cNvSpPr>
            <a:spLocks noGrp="1"/>
          </p:cNvSpPr>
          <p:nvPr>
            <p:ph type="sldNum" sz="quarter" idx="12"/>
          </p:nvPr>
        </p:nvSpPr>
        <p:spPr/>
        <p:txBody>
          <a:bodyPr/>
          <a:lstStyle/>
          <a:p>
            <a:fld id="{C94EEE18-BDD6-43EF-8F8E-5A6E15DDB368}" type="slidenum">
              <a:rPr lang="es-MX" smtClean="0"/>
              <a:t>‹Nº›</a:t>
            </a:fld>
            <a:endParaRPr lang="es-MX"/>
          </a:p>
        </p:txBody>
      </p:sp>
    </p:spTree>
    <p:extLst>
      <p:ext uri="{BB962C8B-B14F-4D97-AF65-F5344CB8AC3E}">
        <p14:creationId xmlns:p14="http://schemas.microsoft.com/office/powerpoint/2010/main" val="1259563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3C5116-8D6E-6319-3B62-06CBC667E1B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1EE7756E-5743-73F2-75C4-4B4552A6E6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725536DB-67DB-77B4-2E6E-3A9330574B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C2D8BF6-56CE-1D81-27CD-319EE88442C8}"/>
              </a:ext>
            </a:extLst>
          </p:cNvPr>
          <p:cNvSpPr>
            <a:spLocks noGrp="1"/>
          </p:cNvSpPr>
          <p:nvPr>
            <p:ph type="dt" sz="half" idx="10"/>
          </p:nvPr>
        </p:nvSpPr>
        <p:spPr/>
        <p:txBody>
          <a:bodyPr/>
          <a:lstStyle/>
          <a:p>
            <a:fld id="{53CDB7B5-C4BB-42D7-8C5C-666BD51C3B29}" type="datetimeFigureOut">
              <a:rPr lang="es-MX" smtClean="0"/>
              <a:t>25/08/2026</a:t>
            </a:fld>
            <a:endParaRPr lang="es-MX"/>
          </a:p>
        </p:txBody>
      </p:sp>
      <p:sp>
        <p:nvSpPr>
          <p:cNvPr id="6" name="Marcador de pie de página 5">
            <a:extLst>
              <a:ext uri="{FF2B5EF4-FFF2-40B4-BE49-F238E27FC236}">
                <a16:creationId xmlns:a16="http://schemas.microsoft.com/office/drawing/2014/main" id="{7C7CEDE0-276D-F512-74D6-CB509689D495}"/>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697EEA25-C610-6056-E672-7158CEF05B9E}"/>
              </a:ext>
            </a:extLst>
          </p:cNvPr>
          <p:cNvSpPr>
            <a:spLocks noGrp="1"/>
          </p:cNvSpPr>
          <p:nvPr>
            <p:ph type="sldNum" sz="quarter" idx="12"/>
          </p:nvPr>
        </p:nvSpPr>
        <p:spPr/>
        <p:txBody>
          <a:bodyPr/>
          <a:lstStyle/>
          <a:p>
            <a:fld id="{C94EEE18-BDD6-43EF-8F8E-5A6E15DDB368}" type="slidenum">
              <a:rPr lang="es-MX" smtClean="0"/>
              <a:t>‹Nº›</a:t>
            </a:fld>
            <a:endParaRPr lang="es-MX"/>
          </a:p>
        </p:txBody>
      </p:sp>
    </p:spTree>
    <p:extLst>
      <p:ext uri="{BB962C8B-B14F-4D97-AF65-F5344CB8AC3E}">
        <p14:creationId xmlns:p14="http://schemas.microsoft.com/office/powerpoint/2010/main" val="2776659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1D1528-5616-B190-F242-459711B3D2B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7C277FDD-C1B0-D541-401D-3B48C67661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DCB85EBB-F5DB-B27A-436E-C7B475A11C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59E288A-D06C-CACF-AAF3-4EDCD32BA614}"/>
              </a:ext>
            </a:extLst>
          </p:cNvPr>
          <p:cNvSpPr>
            <a:spLocks noGrp="1"/>
          </p:cNvSpPr>
          <p:nvPr>
            <p:ph type="dt" sz="half" idx="10"/>
          </p:nvPr>
        </p:nvSpPr>
        <p:spPr/>
        <p:txBody>
          <a:bodyPr/>
          <a:lstStyle/>
          <a:p>
            <a:fld id="{53CDB7B5-C4BB-42D7-8C5C-666BD51C3B29}" type="datetimeFigureOut">
              <a:rPr lang="es-MX" smtClean="0"/>
              <a:t>25/08/2026</a:t>
            </a:fld>
            <a:endParaRPr lang="es-MX"/>
          </a:p>
        </p:txBody>
      </p:sp>
      <p:sp>
        <p:nvSpPr>
          <p:cNvPr id="6" name="Marcador de pie de página 5">
            <a:extLst>
              <a:ext uri="{FF2B5EF4-FFF2-40B4-BE49-F238E27FC236}">
                <a16:creationId xmlns:a16="http://schemas.microsoft.com/office/drawing/2014/main" id="{46E3DB0B-6106-AFDC-B32D-312545B050BF}"/>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15A6BA8E-8922-44B8-68DE-E70FD277E275}"/>
              </a:ext>
            </a:extLst>
          </p:cNvPr>
          <p:cNvSpPr>
            <a:spLocks noGrp="1"/>
          </p:cNvSpPr>
          <p:nvPr>
            <p:ph type="sldNum" sz="quarter" idx="12"/>
          </p:nvPr>
        </p:nvSpPr>
        <p:spPr/>
        <p:txBody>
          <a:bodyPr/>
          <a:lstStyle/>
          <a:p>
            <a:fld id="{C94EEE18-BDD6-43EF-8F8E-5A6E15DDB368}" type="slidenum">
              <a:rPr lang="es-MX" smtClean="0"/>
              <a:t>‹Nº›</a:t>
            </a:fld>
            <a:endParaRPr lang="es-MX"/>
          </a:p>
        </p:txBody>
      </p:sp>
    </p:spTree>
    <p:extLst>
      <p:ext uri="{BB962C8B-B14F-4D97-AF65-F5344CB8AC3E}">
        <p14:creationId xmlns:p14="http://schemas.microsoft.com/office/powerpoint/2010/main" val="3049582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BCD926-A742-E384-883C-F6601BB9B81F}"/>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993BBEE6-6623-C775-613D-5FE28E259C8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66095067-F0F0-F0E6-2B10-D243BBC5F4DF}"/>
              </a:ext>
            </a:extLst>
          </p:cNvPr>
          <p:cNvSpPr>
            <a:spLocks noGrp="1"/>
          </p:cNvSpPr>
          <p:nvPr>
            <p:ph type="dt" sz="half" idx="10"/>
          </p:nvPr>
        </p:nvSpPr>
        <p:spPr/>
        <p:txBody>
          <a:bodyPr/>
          <a:lstStyle/>
          <a:p>
            <a:fld id="{53CDB7B5-C4BB-42D7-8C5C-666BD51C3B29}" type="datetimeFigureOut">
              <a:rPr lang="es-MX" smtClean="0"/>
              <a:t>25/08/2026</a:t>
            </a:fld>
            <a:endParaRPr lang="es-MX"/>
          </a:p>
        </p:txBody>
      </p:sp>
      <p:sp>
        <p:nvSpPr>
          <p:cNvPr id="5" name="Marcador de pie de página 4">
            <a:extLst>
              <a:ext uri="{FF2B5EF4-FFF2-40B4-BE49-F238E27FC236}">
                <a16:creationId xmlns:a16="http://schemas.microsoft.com/office/drawing/2014/main" id="{FEC5D164-F233-7CBC-E0B9-A9B025EFD291}"/>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0C3B3EF0-B747-8080-C4A3-BD7DF9402F6F}"/>
              </a:ext>
            </a:extLst>
          </p:cNvPr>
          <p:cNvSpPr>
            <a:spLocks noGrp="1"/>
          </p:cNvSpPr>
          <p:nvPr>
            <p:ph type="sldNum" sz="quarter" idx="12"/>
          </p:nvPr>
        </p:nvSpPr>
        <p:spPr/>
        <p:txBody>
          <a:bodyPr/>
          <a:lstStyle/>
          <a:p>
            <a:fld id="{C94EEE18-BDD6-43EF-8F8E-5A6E15DDB368}" type="slidenum">
              <a:rPr lang="es-MX" smtClean="0"/>
              <a:t>‹Nº›</a:t>
            </a:fld>
            <a:endParaRPr lang="es-MX"/>
          </a:p>
        </p:txBody>
      </p:sp>
    </p:spTree>
    <p:extLst>
      <p:ext uri="{BB962C8B-B14F-4D97-AF65-F5344CB8AC3E}">
        <p14:creationId xmlns:p14="http://schemas.microsoft.com/office/powerpoint/2010/main" val="1624113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D2A1444-33E0-BC40-4299-78E60647A1A2}"/>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C903454A-7EC7-F30A-7879-06C3EAAE402F}"/>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D9794368-BBC0-087B-8EC1-5C559760A2C4}"/>
              </a:ext>
            </a:extLst>
          </p:cNvPr>
          <p:cNvSpPr>
            <a:spLocks noGrp="1"/>
          </p:cNvSpPr>
          <p:nvPr>
            <p:ph type="dt" sz="half" idx="10"/>
          </p:nvPr>
        </p:nvSpPr>
        <p:spPr/>
        <p:txBody>
          <a:bodyPr/>
          <a:lstStyle/>
          <a:p>
            <a:fld id="{53CDB7B5-C4BB-42D7-8C5C-666BD51C3B29}" type="datetimeFigureOut">
              <a:rPr lang="es-MX" smtClean="0"/>
              <a:t>25/08/2026</a:t>
            </a:fld>
            <a:endParaRPr lang="es-MX"/>
          </a:p>
        </p:txBody>
      </p:sp>
      <p:sp>
        <p:nvSpPr>
          <p:cNvPr id="5" name="Marcador de pie de página 4">
            <a:extLst>
              <a:ext uri="{FF2B5EF4-FFF2-40B4-BE49-F238E27FC236}">
                <a16:creationId xmlns:a16="http://schemas.microsoft.com/office/drawing/2014/main" id="{07106618-4FB7-3975-8962-E877E3E5E4DC}"/>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D2CA0FFB-E090-D467-707C-D16F5F8B81AE}"/>
              </a:ext>
            </a:extLst>
          </p:cNvPr>
          <p:cNvSpPr>
            <a:spLocks noGrp="1"/>
          </p:cNvSpPr>
          <p:nvPr>
            <p:ph type="sldNum" sz="quarter" idx="12"/>
          </p:nvPr>
        </p:nvSpPr>
        <p:spPr/>
        <p:txBody>
          <a:bodyPr/>
          <a:lstStyle/>
          <a:p>
            <a:fld id="{C94EEE18-BDD6-43EF-8F8E-5A6E15DDB368}" type="slidenum">
              <a:rPr lang="es-MX" smtClean="0"/>
              <a:t>‹Nº›</a:t>
            </a:fld>
            <a:endParaRPr lang="es-MX"/>
          </a:p>
        </p:txBody>
      </p:sp>
    </p:spTree>
    <p:extLst>
      <p:ext uri="{BB962C8B-B14F-4D97-AF65-F5344CB8AC3E}">
        <p14:creationId xmlns:p14="http://schemas.microsoft.com/office/powerpoint/2010/main" val="2066849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8FB9FED-DD31-F81D-F36D-55B07A1E87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05E24279-B145-299A-4425-2F974CAD21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17A9B19C-40EA-EB9E-DFC1-22E8623666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CDB7B5-C4BB-42D7-8C5C-666BD51C3B29}" type="datetimeFigureOut">
              <a:rPr lang="es-MX" smtClean="0"/>
              <a:t>25/08/2026</a:t>
            </a:fld>
            <a:endParaRPr lang="es-MX"/>
          </a:p>
        </p:txBody>
      </p:sp>
      <p:sp>
        <p:nvSpPr>
          <p:cNvPr id="5" name="Marcador de pie de página 4">
            <a:extLst>
              <a:ext uri="{FF2B5EF4-FFF2-40B4-BE49-F238E27FC236}">
                <a16:creationId xmlns:a16="http://schemas.microsoft.com/office/drawing/2014/main" id="{821FDD78-704B-856D-602F-86CF462E89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A0C1BD31-F635-0D5D-1B85-6ABEB77E38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4EEE18-BDD6-43EF-8F8E-5A6E15DDB368}" type="slidenum">
              <a:rPr lang="es-MX" smtClean="0"/>
              <a:t>‹Nº›</a:t>
            </a:fld>
            <a:endParaRPr lang="es-MX"/>
          </a:p>
        </p:txBody>
      </p:sp>
    </p:spTree>
    <p:extLst>
      <p:ext uri="{BB962C8B-B14F-4D97-AF65-F5344CB8AC3E}">
        <p14:creationId xmlns:p14="http://schemas.microsoft.com/office/powerpoint/2010/main" val="32195622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hyperlink" Target="http://www.emprendedoreseh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hyperlink" Target="http://www.emprendedoresehs.com/" TargetMode="Externa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hyperlink" Target="http://www.emprendedoresehs.com/" TargetMode="Externa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hyperlink" Target="http://www.emprendedoreseh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hyperlink" Target="http://www.emprendedoreseh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hyperlink" Target="http://www.emprendedoreseh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hyperlink" Target="http://www.emprendedoreseh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hyperlink" Target="http://www.emprendedoreseh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hyperlink" Target="http://www.emprendedoreseh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hyperlink" Target="http://www.emprendedoreseh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hyperlink" Target="http://www.emprendedoreseh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hyperlink" Target="http://www.emprendedoreseh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hyperlink" Target="http://www.emprendedoreseh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hyperlink" Target="http://www.emprendedoreseh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hyperlink" Target="http://www.emprendedoreseh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hyperlink" Target="http://www.emprendedoreseh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hyperlink" Target="http://www.emprendedoreseh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http://www.emprendedoreseh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http://www.emprendedoresehs.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hyperlink" Target="https://www.gob.mx/stps" TargetMode="External"/><Relationship Id="rId4" Type="http://schemas.openxmlformats.org/officeDocument/2006/relationships/hyperlink" Target="http://www.emprendedoresehs.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hyperlink" Target="https://www.gob.mx/stps" TargetMode="External"/><Relationship Id="rId4" Type="http://schemas.openxmlformats.org/officeDocument/2006/relationships/hyperlink" Target="http://www.emprendedoresehs.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emprendedoresehs.com/" TargetMode="Externa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hyperlink" Target="http://www.emprendedoresehs.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hyperlink" Target="http://www.emprendedoresehs.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hyperlink" Target="http://www.emprendedoreseh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hyperlink" Target="http://www.emprendedoresehs.co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5" Type="http://schemas.microsoft.com/office/2007/relationships/hdphoto" Target="../media/hdphoto4.wdp"/><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hyperlink" Target="http://www.emprendedoresehs.com/"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hyperlink" Target="http://www.emprendedoresehs.com/"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hyperlink" Target="http://www.emprendedoresehs.com/"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hyperlink" Target="http://www.emprendedoresehs.com/"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http://www.emprendedoresehs.com/"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5" Type="http://schemas.microsoft.com/office/2007/relationships/hdphoto" Target="../media/hdphoto5.wdp"/><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9372602" y="1621976"/>
            <a:ext cx="2577880" cy="4811484"/>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5" name="CuadroTexto 14">
            <a:extLst>
              <a:ext uri="{FF2B5EF4-FFF2-40B4-BE49-F238E27FC236}">
                <a16:creationId xmlns:a16="http://schemas.microsoft.com/office/drawing/2014/main" id="{23B85BB2-428A-4648-2E24-E77E5963CF55}"/>
              </a:ext>
            </a:extLst>
          </p:cNvPr>
          <p:cNvSpPr txBox="1"/>
          <p:nvPr/>
        </p:nvSpPr>
        <p:spPr>
          <a:xfrm>
            <a:off x="2149930" y="1105706"/>
            <a:ext cx="6008915" cy="1938992"/>
          </a:xfrm>
          <a:prstGeom prst="rect">
            <a:avLst/>
          </a:prstGeom>
          <a:noFill/>
        </p:spPr>
        <p:txBody>
          <a:bodyPr wrap="square" rtlCol="0">
            <a:spAutoFit/>
          </a:bodyPr>
          <a:lstStyle/>
          <a:p>
            <a:pPr algn="ctr"/>
            <a:endParaRPr lang="es-419" sz="2400"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sz="2400"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endParaRPr lang="es-419" sz="2400" b="1" kern="100" dirty="0">
              <a:latin typeface="ADLaM Display" panose="02010000000000000000" pitchFamily="2" charset="0"/>
              <a:ea typeface="Calibri" panose="020F0502020204030204" pitchFamily="34" charset="0"/>
              <a:cs typeface="Times New Roman" panose="02020603050405020304" pitchFamily="18" charset="0"/>
            </a:endParaRPr>
          </a:p>
          <a:p>
            <a:pPr algn="ctr"/>
            <a:r>
              <a:rPr lang="es-419" sz="2400"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sz="2400" dirty="0"/>
          </a:p>
        </p:txBody>
      </p:sp>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2"/>
          <a:srcRect l="11857" t="26858" r="11714" b="25714"/>
          <a:stretch/>
        </p:blipFill>
        <p:spPr>
          <a:xfrm>
            <a:off x="268735" y="416589"/>
            <a:ext cx="2446390" cy="759068"/>
          </a:xfrm>
          <a:prstGeom prst="rect">
            <a:avLst/>
          </a:prstGeom>
        </p:spPr>
      </p:pic>
      <p:sp>
        <p:nvSpPr>
          <p:cNvPr id="2" name="CuadroTexto 1">
            <a:extLst>
              <a:ext uri="{FF2B5EF4-FFF2-40B4-BE49-F238E27FC236}">
                <a16:creationId xmlns:a16="http://schemas.microsoft.com/office/drawing/2014/main" id="{C8F51C6D-2D8A-2424-BA51-6EC3F93AFB2B}"/>
              </a:ext>
            </a:extLst>
          </p:cNvPr>
          <p:cNvSpPr txBox="1"/>
          <p:nvPr/>
        </p:nvSpPr>
        <p:spPr>
          <a:xfrm>
            <a:off x="8980716" y="2115446"/>
            <a:ext cx="3385456" cy="1077218"/>
          </a:xfrm>
          <a:prstGeom prst="rect">
            <a:avLst/>
          </a:prstGeom>
          <a:noFill/>
        </p:spPr>
        <p:txBody>
          <a:bodyPr wrap="square" rtlCol="0">
            <a:spAutoFit/>
          </a:bodyPr>
          <a:lstStyle/>
          <a:p>
            <a:pPr algn="ctr"/>
            <a:r>
              <a:rPr lang="es-419" sz="1600" b="1" u="sng" dirty="0">
                <a:solidFill>
                  <a:schemeClr val="bg1"/>
                </a:solidFill>
              </a:rPr>
              <a:t>MODULO 1</a:t>
            </a:r>
          </a:p>
          <a:p>
            <a:pPr algn="ctr"/>
            <a:endParaRPr lang="es-419" sz="1600" b="1" dirty="0">
              <a:solidFill>
                <a:schemeClr val="bg1"/>
              </a:solidFill>
            </a:endParaRPr>
          </a:p>
          <a:p>
            <a:pPr algn="ctr"/>
            <a:r>
              <a:rPr lang="es-419" sz="1600" b="1" kern="100" dirty="0">
                <a:ln>
                  <a:noFill/>
                </a:ln>
                <a:solidFill>
                  <a:schemeClr val="bg1"/>
                </a:solidFill>
                <a:effectLst/>
                <a:latin typeface="ADLaM Display" panose="02010000000000000000" pitchFamily="2" charset="0"/>
                <a:ea typeface="Calibri" panose="020F0502020204030204" pitchFamily="34" charset="0"/>
                <a:cs typeface="Times New Roman" panose="02020603050405020304" pitchFamily="18" charset="0"/>
              </a:rPr>
              <a:t>PROFESIONALIZACIÓN DE LIDERES DE SEGURIDAD</a:t>
            </a:r>
            <a:r>
              <a:rPr lang="es-419" sz="1600" b="1" dirty="0">
                <a:solidFill>
                  <a:schemeClr val="bg1"/>
                </a:solidFill>
              </a:rPr>
              <a:t>  </a:t>
            </a:r>
            <a:endParaRPr lang="es-MX" sz="1600" b="1" dirty="0">
              <a:solidFill>
                <a:schemeClr val="bg1"/>
              </a:solidFill>
            </a:endParaRPr>
          </a:p>
        </p:txBody>
      </p:sp>
      <p:pic>
        <p:nvPicPr>
          <p:cNvPr id="3" name="Imagen 2">
            <a:extLst>
              <a:ext uri="{FF2B5EF4-FFF2-40B4-BE49-F238E27FC236}">
                <a16:creationId xmlns:a16="http://schemas.microsoft.com/office/drawing/2014/main" id="{0FFF9E63-C3AB-CA54-FBFB-2FC43DEE79E9}"/>
              </a:ext>
            </a:extLst>
          </p:cNvPr>
          <p:cNvPicPr>
            <a:picLocks noChangeAspect="1"/>
          </p:cNvPicPr>
          <p:nvPr/>
        </p:nvPicPr>
        <p:blipFill>
          <a:blip r:embed="rId3"/>
          <a:stretch>
            <a:fillRect/>
          </a:stretch>
        </p:blipFill>
        <p:spPr>
          <a:xfrm>
            <a:off x="9974721" y="-558"/>
            <a:ext cx="1512723" cy="1481019"/>
          </a:xfrm>
          <a:prstGeom prst="rect">
            <a:avLst/>
          </a:prstGeom>
        </p:spPr>
      </p:pic>
      <p:pic>
        <p:nvPicPr>
          <p:cNvPr id="4" name="Imagen 3">
            <a:extLst>
              <a:ext uri="{FF2B5EF4-FFF2-40B4-BE49-F238E27FC236}">
                <a16:creationId xmlns:a16="http://schemas.microsoft.com/office/drawing/2014/main" id="{482B3012-901D-9149-2C0E-58940A47BA44}"/>
              </a:ext>
            </a:extLst>
          </p:cNvPr>
          <p:cNvPicPr>
            <a:picLocks noChangeAspect="1"/>
          </p:cNvPicPr>
          <p:nvPr/>
        </p:nvPicPr>
        <p:blipFill>
          <a:blip r:embed="rId4"/>
          <a:stretch>
            <a:fillRect/>
          </a:stretch>
        </p:blipFill>
        <p:spPr>
          <a:xfrm>
            <a:off x="3859665" y="3109216"/>
            <a:ext cx="2900363" cy="2874525"/>
          </a:xfrm>
          <a:prstGeom prst="rect">
            <a:avLst/>
          </a:prstGeom>
        </p:spPr>
      </p:pic>
      <p:sp>
        <p:nvSpPr>
          <p:cNvPr id="6" name="Rectángulo 5">
            <a:extLst>
              <a:ext uri="{FF2B5EF4-FFF2-40B4-BE49-F238E27FC236}">
                <a16:creationId xmlns:a16="http://schemas.microsoft.com/office/drawing/2014/main" id="{71525317-62ED-618F-C4BC-E852D4FC265F}"/>
              </a:ext>
            </a:extLst>
          </p:cNvPr>
          <p:cNvSpPr/>
          <p:nvPr/>
        </p:nvSpPr>
        <p:spPr>
          <a:xfrm>
            <a:off x="0" y="6242069"/>
            <a:ext cx="631371" cy="19139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Rectángulo 6">
            <a:extLst>
              <a:ext uri="{FF2B5EF4-FFF2-40B4-BE49-F238E27FC236}">
                <a16:creationId xmlns:a16="http://schemas.microsoft.com/office/drawing/2014/main" id="{89AA7664-9038-DBAE-183B-235AA7964654}"/>
              </a:ext>
            </a:extLst>
          </p:cNvPr>
          <p:cNvSpPr/>
          <p:nvPr/>
        </p:nvSpPr>
        <p:spPr>
          <a:xfrm>
            <a:off x="0" y="6542314"/>
            <a:ext cx="489857" cy="315686"/>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Rectángulo 7">
            <a:extLst>
              <a:ext uri="{FF2B5EF4-FFF2-40B4-BE49-F238E27FC236}">
                <a16:creationId xmlns:a16="http://schemas.microsoft.com/office/drawing/2014/main" id="{3802A8A7-0420-BAF6-F85B-6C655525F0EA}"/>
              </a:ext>
            </a:extLst>
          </p:cNvPr>
          <p:cNvSpPr/>
          <p:nvPr/>
        </p:nvSpPr>
        <p:spPr>
          <a:xfrm rot="5400000">
            <a:off x="400494" y="6457508"/>
            <a:ext cx="631371" cy="19139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Rectángulo 8">
            <a:extLst>
              <a:ext uri="{FF2B5EF4-FFF2-40B4-BE49-F238E27FC236}">
                <a16:creationId xmlns:a16="http://schemas.microsoft.com/office/drawing/2014/main" id="{B87D0BDD-F17E-39FE-88F8-9D90DC8F442E}"/>
              </a:ext>
            </a:extLst>
          </p:cNvPr>
          <p:cNvSpPr/>
          <p:nvPr/>
        </p:nvSpPr>
        <p:spPr>
          <a:xfrm>
            <a:off x="10882" y="5915498"/>
            <a:ext cx="936175" cy="19139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Rectángulo 9">
            <a:extLst>
              <a:ext uri="{FF2B5EF4-FFF2-40B4-BE49-F238E27FC236}">
                <a16:creationId xmlns:a16="http://schemas.microsoft.com/office/drawing/2014/main" id="{D0CDC4E7-A333-626D-3C4F-4B04530FE91F}"/>
              </a:ext>
            </a:extLst>
          </p:cNvPr>
          <p:cNvSpPr/>
          <p:nvPr/>
        </p:nvSpPr>
        <p:spPr>
          <a:xfrm rot="5400000">
            <a:off x="543394" y="6291056"/>
            <a:ext cx="942503" cy="19139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Rectángulo 11">
            <a:extLst>
              <a:ext uri="{FF2B5EF4-FFF2-40B4-BE49-F238E27FC236}">
                <a16:creationId xmlns:a16="http://schemas.microsoft.com/office/drawing/2014/main" id="{29E43415-0D93-D023-44C3-012C7A4218D8}"/>
              </a:ext>
            </a:extLst>
          </p:cNvPr>
          <p:cNvSpPr/>
          <p:nvPr/>
        </p:nvSpPr>
        <p:spPr>
          <a:xfrm>
            <a:off x="9361718" y="6585862"/>
            <a:ext cx="2577880" cy="23948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6" name="Rectángulo 15">
            <a:extLst>
              <a:ext uri="{FF2B5EF4-FFF2-40B4-BE49-F238E27FC236}">
                <a16:creationId xmlns:a16="http://schemas.microsoft.com/office/drawing/2014/main" id="{0E9D440B-7DF6-F837-531A-661665B72C73}"/>
              </a:ext>
            </a:extLst>
          </p:cNvPr>
          <p:cNvSpPr/>
          <p:nvPr/>
        </p:nvSpPr>
        <p:spPr>
          <a:xfrm>
            <a:off x="10882" y="5610697"/>
            <a:ext cx="1262747" cy="19138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7" name="Rectángulo 16">
            <a:extLst>
              <a:ext uri="{FF2B5EF4-FFF2-40B4-BE49-F238E27FC236}">
                <a16:creationId xmlns:a16="http://schemas.microsoft.com/office/drawing/2014/main" id="{D9A4EBCC-48E9-79A5-5754-F2D89C5A7B09}"/>
              </a:ext>
            </a:extLst>
          </p:cNvPr>
          <p:cNvSpPr/>
          <p:nvPr/>
        </p:nvSpPr>
        <p:spPr>
          <a:xfrm rot="5400000">
            <a:off x="733395" y="6141818"/>
            <a:ext cx="1262747" cy="19138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8824469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366357" y="6208258"/>
            <a:ext cx="9829799" cy="43088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4" name="CuadroTexto 13">
            <a:extLst>
              <a:ext uri="{FF2B5EF4-FFF2-40B4-BE49-F238E27FC236}">
                <a16:creationId xmlns:a16="http://schemas.microsoft.com/office/drawing/2014/main" id="{5EBC2F11-DE94-C36A-4AFC-A86A3AF990BA}"/>
              </a:ext>
            </a:extLst>
          </p:cNvPr>
          <p:cNvSpPr txBox="1"/>
          <p:nvPr/>
        </p:nvSpPr>
        <p:spPr>
          <a:xfrm>
            <a:off x="4338081" y="6239864"/>
            <a:ext cx="3812751" cy="430887"/>
          </a:xfrm>
          <a:prstGeom prst="rect">
            <a:avLst/>
          </a:prstGeom>
          <a:noFill/>
        </p:spPr>
        <p:txBody>
          <a:bodyPr wrap="square" rtlCol="0">
            <a:spAutoFit/>
          </a:bodyPr>
          <a:lstStyle/>
          <a:p>
            <a:pPr algn="ctr"/>
            <a:r>
              <a:rPr lang="es-419" sz="1100" b="1" u="sng" dirty="0">
                <a:solidFill>
                  <a:schemeClr val="bg1"/>
                </a:solidFill>
              </a:rPr>
              <a:t>MODULO 1</a:t>
            </a:r>
            <a:endParaRPr lang="es-419" sz="1100" b="1" dirty="0">
              <a:solidFill>
                <a:schemeClr val="bg1"/>
              </a:solidFill>
            </a:endParaRPr>
          </a:p>
          <a:p>
            <a:pPr algn="ctr"/>
            <a:r>
              <a:rPr lang="es-419" sz="1100" b="1" kern="100" dirty="0">
                <a:ln>
                  <a:noFill/>
                </a:ln>
                <a:solidFill>
                  <a:schemeClr val="bg1"/>
                </a:solidFill>
                <a:effectLst/>
                <a:latin typeface="ADLaM Display" panose="02010000000000000000" pitchFamily="2" charset="0"/>
                <a:ea typeface="Calibri" panose="020F0502020204030204" pitchFamily="34" charset="0"/>
                <a:cs typeface="Times New Roman" panose="02020603050405020304" pitchFamily="18" charset="0"/>
              </a:rPr>
              <a:t>PROFESIONALIZACIÓN DE LIDERES DE SEGURIDAD</a:t>
            </a:r>
            <a:r>
              <a:rPr lang="es-419" sz="1100" b="1" dirty="0">
                <a:solidFill>
                  <a:schemeClr val="bg1"/>
                </a:solidFill>
              </a:rPr>
              <a:t>  </a:t>
            </a:r>
            <a:endParaRPr lang="es-MX" sz="1100" b="1" dirty="0">
              <a:solidFill>
                <a:schemeClr val="bg1"/>
              </a:solidFill>
            </a:endParaRPr>
          </a:p>
        </p:txBody>
      </p:sp>
      <p:sp>
        <p:nvSpPr>
          <p:cNvPr id="15" name="CuadroTexto 14">
            <a:extLst>
              <a:ext uri="{FF2B5EF4-FFF2-40B4-BE49-F238E27FC236}">
                <a16:creationId xmlns:a16="http://schemas.microsoft.com/office/drawing/2014/main" id="{23B85BB2-428A-4648-2E24-E77E5963CF55}"/>
              </a:ext>
            </a:extLst>
          </p:cNvPr>
          <p:cNvSpPr txBox="1"/>
          <p:nvPr/>
        </p:nvSpPr>
        <p:spPr>
          <a:xfrm>
            <a:off x="4412925" y="-87088"/>
            <a:ext cx="3599684" cy="954107"/>
          </a:xfrm>
          <a:prstGeom prst="rect">
            <a:avLst/>
          </a:prstGeom>
          <a:noFill/>
        </p:spPr>
        <p:txBody>
          <a:bodyPr wrap="square" rtlCol="0">
            <a:spAutoFit/>
          </a:bodyPr>
          <a:lstStyle/>
          <a:p>
            <a:pPr algn="ctr"/>
            <a:endPar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sz="1400"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sz="1400"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927057" cy="907628"/>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571551" y="155754"/>
            <a:ext cx="1370080" cy="475559"/>
          </a:xfrm>
          <a:prstGeom prst="rect">
            <a:avLst/>
          </a:prstGeom>
        </p:spPr>
      </p:pic>
      <p:cxnSp>
        <p:nvCxnSpPr>
          <p:cNvPr id="3" name="Conector recto 2">
            <a:extLst>
              <a:ext uri="{FF2B5EF4-FFF2-40B4-BE49-F238E27FC236}">
                <a16:creationId xmlns:a16="http://schemas.microsoft.com/office/drawing/2014/main" id="{27E09B78-42F5-81C0-6D40-17FE20884384}"/>
              </a:ext>
            </a:extLst>
          </p:cNvPr>
          <p:cNvCxnSpPr>
            <a:cxnSpLocks/>
          </p:cNvCxnSpPr>
          <p:nvPr/>
        </p:nvCxnSpPr>
        <p:spPr>
          <a:xfrm flipV="1">
            <a:off x="1823735" y="715457"/>
            <a:ext cx="8628070" cy="2998"/>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716C4896-5932-E211-4D3B-7AFA682403FB}"/>
              </a:ext>
            </a:extLst>
          </p:cNvPr>
          <p:cNvSpPr txBox="1"/>
          <p:nvPr/>
        </p:nvSpPr>
        <p:spPr>
          <a:xfrm>
            <a:off x="5253685" y="715457"/>
            <a:ext cx="1918164" cy="586699"/>
          </a:xfrm>
          <a:prstGeom prst="rect">
            <a:avLst/>
          </a:prstGeom>
          <a:noFill/>
        </p:spPr>
        <p:txBody>
          <a:bodyPr wrap="square">
            <a:spAutoFit/>
          </a:bodyPr>
          <a:lstStyle/>
          <a:p>
            <a:pPr algn="ctr">
              <a:lnSpc>
                <a:spcPct val="150000"/>
              </a:lnSpc>
              <a:spcAft>
                <a:spcPts val="800"/>
              </a:spcAft>
            </a:pPr>
            <a:r>
              <a:rPr lang="es-419" sz="2400" b="1" kern="100" dirty="0">
                <a:effectLst/>
                <a:latin typeface="Arial" panose="020B0604020202020204" pitchFamily="34" charset="0"/>
                <a:ea typeface="Calibri" panose="020F0502020204030204" pitchFamily="34" charset="0"/>
                <a:cs typeface="Times New Roman" panose="02020603050405020304" pitchFamily="18" charset="0"/>
              </a:rPr>
              <a:t>TEMARIO</a:t>
            </a:r>
            <a:endParaRPr lang="es-MX"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uadroTexto 1">
            <a:extLst>
              <a:ext uri="{FF2B5EF4-FFF2-40B4-BE49-F238E27FC236}">
                <a16:creationId xmlns:a16="http://schemas.microsoft.com/office/drawing/2014/main" id="{264CB584-2E6B-3059-1538-9FE9B0CD958A}"/>
              </a:ext>
            </a:extLst>
          </p:cNvPr>
          <p:cNvSpPr txBox="1"/>
          <p:nvPr/>
        </p:nvSpPr>
        <p:spPr>
          <a:xfrm>
            <a:off x="1730829" y="1828799"/>
            <a:ext cx="9736893" cy="3416320"/>
          </a:xfrm>
          <a:prstGeom prst="rect">
            <a:avLst/>
          </a:prstGeom>
          <a:noFill/>
        </p:spPr>
        <p:txBody>
          <a:bodyPr wrap="square" rtlCol="0">
            <a:spAutoFit/>
          </a:bodyPr>
          <a:lstStyle/>
          <a:p>
            <a:pPr marL="285750" indent="-285750">
              <a:buFont typeface="Wingdings" panose="05000000000000000000" pitchFamily="2" charset="2"/>
              <a:buChar char="§"/>
            </a:pPr>
            <a:r>
              <a:rPr lang="es-419" dirty="0">
                <a:latin typeface="Arial" panose="020B0604020202020204" pitchFamily="34" charset="0"/>
                <a:cs typeface="Arial" panose="020B0604020202020204" pitchFamily="34" charset="0"/>
              </a:rPr>
              <a:t>CONCEPTOS BASICOS.</a:t>
            </a:r>
          </a:p>
          <a:p>
            <a:pPr marL="285750" indent="-285750">
              <a:buFont typeface="Wingdings" panose="05000000000000000000" pitchFamily="2" charset="2"/>
              <a:buChar char="§"/>
            </a:pPr>
            <a:endParaRPr lang="es-419"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s-419" dirty="0">
                <a:latin typeface="Arial" panose="020B0604020202020204" pitchFamily="34" charset="0"/>
                <a:cs typeface="Arial" panose="020B0604020202020204" pitchFamily="34" charset="0"/>
              </a:rPr>
              <a:t>ANTECEDENTES DE LA NORMATIVIDAD EN MEXICO.</a:t>
            </a:r>
          </a:p>
          <a:p>
            <a:pPr marL="285750" indent="-285750">
              <a:buFont typeface="Wingdings" panose="05000000000000000000" pitchFamily="2" charset="2"/>
              <a:buChar char="§"/>
            </a:pPr>
            <a:endParaRPr lang="es-419"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s-419" dirty="0">
                <a:latin typeface="Arial" panose="020B0604020202020204" pitchFamily="34" charset="0"/>
                <a:cs typeface="Arial" panose="020B0604020202020204" pitchFamily="34" charset="0"/>
              </a:rPr>
              <a:t>ALCANCE DE LA NORMATIVIDAD OFICIAL EN MEXICO.</a:t>
            </a:r>
          </a:p>
          <a:p>
            <a:pPr marL="285750" indent="-285750">
              <a:buFont typeface="Wingdings" panose="05000000000000000000" pitchFamily="2" charset="2"/>
              <a:buChar char="§"/>
            </a:pPr>
            <a:endParaRPr lang="es-419"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s-419" dirty="0">
                <a:latin typeface="Arial" panose="020B0604020202020204" pitchFamily="34" charset="0"/>
                <a:cs typeface="Arial" panose="020B0604020202020204" pitchFamily="34" charset="0"/>
              </a:rPr>
              <a:t>INTRODUCCION AL REGLAMENTO FEDERAL DE SEGURIDAD E </a:t>
            </a:r>
          </a:p>
          <a:p>
            <a:r>
              <a:rPr lang="es-419" dirty="0">
                <a:latin typeface="Arial" panose="020B0604020202020204" pitchFamily="34" charset="0"/>
                <a:cs typeface="Arial" panose="020B0604020202020204" pitchFamily="34" charset="0"/>
              </a:rPr>
              <a:t>     HIGIENE Y MEDIO AMBIENTE DE TRABAJO.</a:t>
            </a:r>
          </a:p>
          <a:p>
            <a:pPr marL="285750" indent="-285750">
              <a:buFont typeface="Wingdings" panose="05000000000000000000" pitchFamily="2" charset="2"/>
              <a:buChar char="§"/>
            </a:pPr>
            <a:endParaRPr lang="es-419"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s-MX" dirty="0">
                <a:latin typeface="Arial" panose="020B0604020202020204" pitchFamily="34" charset="0"/>
                <a:cs typeface="Arial" panose="020B0604020202020204" pitchFamily="34" charset="0"/>
              </a:rPr>
              <a:t>SANCIONES Y MULTAS</a:t>
            </a:r>
            <a:r>
              <a:rPr lang="es-419" dirty="0">
                <a:latin typeface="Arial" panose="020B0604020202020204" pitchFamily="34" charset="0"/>
                <a:cs typeface="Arial" panose="020B0604020202020204" pitchFamily="34" charset="0"/>
              </a:rPr>
              <a:t>.</a:t>
            </a:r>
          </a:p>
          <a:p>
            <a:endParaRPr lang="es-419"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s-419" dirty="0">
                <a:latin typeface="Arial" panose="020B0604020202020204" pitchFamily="34" charset="0"/>
                <a:cs typeface="Arial" panose="020B0604020202020204" pitchFamily="34" charset="0"/>
              </a:rPr>
              <a:t>CONCEPTOS BASICOS.</a:t>
            </a:r>
            <a:endParaRPr lang="es-MX" dirty="0">
              <a:latin typeface="Arial" panose="020B0604020202020204" pitchFamily="34" charset="0"/>
              <a:cs typeface="Arial" panose="020B0604020202020204" pitchFamily="34" charset="0"/>
            </a:endParaRPr>
          </a:p>
        </p:txBody>
      </p:sp>
      <p:pic>
        <p:nvPicPr>
          <p:cNvPr id="8" name="Imagen 7">
            <a:extLst>
              <a:ext uri="{FF2B5EF4-FFF2-40B4-BE49-F238E27FC236}">
                <a16:creationId xmlns:a16="http://schemas.microsoft.com/office/drawing/2014/main" id="{AB7FA7E6-6F13-C0E6-5565-97E225AFE9FC}"/>
              </a:ext>
            </a:extLst>
          </p:cNvPr>
          <p:cNvPicPr>
            <a:picLocks noChangeAspect="1"/>
          </p:cNvPicPr>
          <p:nvPr/>
        </p:nvPicPr>
        <p:blipFill rotWithShape="1">
          <a:blip r:embed="rId4"/>
          <a:srcRect l="8333" r="5902"/>
          <a:stretch/>
        </p:blipFill>
        <p:spPr>
          <a:xfrm>
            <a:off x="9220202" y="2797628"/>
            <a:ext cx="2688771" cy="3135086"/>
          </a:xfrm>
          <a:prstGeom prst="rect">
            <a:avLst/>
          </a:prstGeom>
        </p:spPr>
      </p:pic>
    </p:spTree>
    <p:extLst>
      <p:ext uri="{BB962C8B-B14F-4D97-AF65-F5344CB8AC3E}">
        <p14:creationId xmlns:p14="http://schemas.microsoft.com/office/powerpoint/2010/main" val="2437203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480460" y="1317171"/>
            <a:ext cx="8882471" cy="497477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5" name="CuadroTexto 14">
            <a:extLst>
              <a:ext uri="{FF2B5EF4-FFF2-40B4-BE49-F238E27FC236}">
                <a16:creationId xmlns:a16="http://schemas.microsoft.com/office/drawing/2014/main" id="{23B85BB2-428A-4648-2E24-E77E5963CF55}"/>
              </a:ext>
            </a:extLst>
          </p:cNvPr>
          <p:cNvSpPr txBox="1"/>
          <p:nvPr/>
        </p:nvSpPr>
        <p:spPr>
          <a:xfrm>
            <a:off x="3512247" y="-43623"/>
            <a:ext cx="4956835" cy="1200329"/>
          </a:xfrm>
          <a:prstGeom prst="rect">
            <a:avLst/>
          </a:prstGeom>
          <a:noFill/>
        </p:spPr>
        <p:txBody>
          <a:bodyPr wrap="square" rtlCol="0">
            <a:spAutoFit/>
          </a:bodyPr>
          <a:lstStyle/>
          <a:p>
            <a:pPr algn="ctr"/>
            <a:endParaRPr lang="es-419"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1012371" cy="991154"/>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264957" y="199283"/>
            <a:ext cx="1589586" cy="551751"/>
          </a:xfrm>
          <a:prstGeom prst="rect">
            <a:avLst/>
          </a:prstGeom>
        </p:spPr>
      </p:pic>
      <p:sp>
        <p:nvSpPr>
          <p:cNvPr id="17" name="CuadroTexto 16">
            <a:extLst>
              <a:ext uri="{FF2B5EF4-FFF2-40B4-BE49-F238E27FC236}">
                <a16:creationId xmlns:a16="http://schemas.microsoft.com/office/drawing/2014/main" id="{1FBE94AE-8F83-0417-5F56-8BC180D2AB47}"/>
              </a:ext>
            </a:extLst>
          </p:cNvPr>
          <p:cNvSpPr txBox="1"/>
          <p:nvPr/>
        </p:nvSpPr>
        <p:spPr>
          <a:xfrm>
            <a:off x="3503008" y="2009584"/>
            <a:ext cx="4497990" cy="658835"/>
          </a:xfrm>
          <a:prstGeom prst="rect">
            <a:avLst/>
          </a:prstGeom>
          <a:noFill/>
        </p:spPr>
        <p:txBody>
          <a:bodyPr wrap="square">
            <a:spAutoFit/>
          </a:bodyPr>
          <a:lstStyle/>
          <a:p>
            <a:pPr algn="ctr">
              <a:lnSpc>
                <a:spcPct val="150000"/>
              </a:lnSpc>
              <a:spcAft>
                <a:spcPts val="800"/>
              </a:spcAft>
            </a:pPr>
            <a:r>
              <a:rPr lang="es-419" sz="2800" b="1" dirty="0">
                <a:solidFill>
                  <a:schemeClr val="bg1"/>
                </a:solidFill>
                <a:latin typeface="Arial" panose="020B0604020202020204" pitchFamily="34" charset="0"/>
                <a:cs typeface="Arial" panose="020B0604020202020204" pitchFamily="34" charset="0"/>
              </a:rPr>
              <a:t>CONCEPTOS BASICOS.</a:t>
            </a:r>
          </a:p>
        </p:txBody>
      </p:sp>
      <p:pic>
        <p:nvPicPr>
          <p:cNvPr id="20" name="Imagen 19">
            <a:extLst>
              <a:ext uri="{FF2B5EF4-FFF2-40B4-BE49-F238E27FC236}">
                <a16:creationId xmlns:a16="http://schemas.microsoft.com/office/drawing/2014/main" id="{401D8CEF-8072-05E5-C0B8-A2940A6C421C}"/>
              </a:ext>
            </a:extLst>
          </p:cNvPr>
          <p:cNvPicPr>
            <a:picLocks noChangeAspect="1"/>
          </p:cNvPicPr>
          <p:nvPr/>
        </p:nvPicPr>
        <p:blipFill>
          <a:blip r:embed="rId4"/>
          <a:stretch>
            <a:fillRect/>
          </a:stretch>
        </p:blipFill>
        <p:spPr>
          <a:xfrm>
            <a:off x="4482056" y="3279847"/>
            <a:ext cx="2683329" cy="2683329"/>
          </a:xfrm>
          <a:prstGeom prst="rect">
            <a:avLst/>
          </a:prstGeom>
        </p:spPr>
      </p:pic>
    </p:spTree>
    <p:extLst>
      <p:ext uri="{BB962C8B-B14F-4D97-AF65-F5344CB8AC3E}">
        <p14:creationId xmlns:p14="http://schemas.microsoft.com/office/powerpoint/2010/main" val="24372012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965253" y="6239864"/>
            <a:ext cx="8583004" cy="43088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4" name="CuadroTexto 13">
            <a:extLst>
              <a:ext uri="{FF2B5EF4-FFF2-40B4-BE49-F238E27FC236}">
                <a16:creationId xmlns:a16="http://schemas.microsoft.com/office/drawing/2014/main" id="{5EBC2F11-DE94-C36A-4AFC-A86A3AF990BA}"/>
              </a:ext>
            </a:extLst>
          </p:cNvPr>
          <p:cNvSpPr txBox="1"/>
          <p:nvPr/>
        </p:nvSpPr>
        <p:spPr>
          <a:xfrm>
            <a:off x="4338081" y="6239864"/>
            <a:ext cx="3812751" cy="430887"/>
          </a:xfrm>
          <a:prstGeom prst="rect">
            <a:avLst/>
          </a:prstGeom>
          <a:noFill/>
        </p:spPr>
        <p:txBody>
          <a:bodyPr wrap="square" rtlCol="0">
            <a:spAutoFit/>
          </a:bodyPr>
          <a:lstStyle/>
          <a:p>
            <a:pPr algn="ctr"/>
            <a:r>
              <a:rPr lang="es-419" sz="1100" b="1" u="sng" dirty="0">
                <a:solidFill>
                  <a:schemeClr val="bg1"/>
                </a:solidFill>
              </a:rPr>
              <a:t>MODULO 1</a:t>
            </a:r>
            <a:endParaRPr lang="es-419" sz="1100" b="1" dirty="0">
              <a:solidFill>
                <a:schemeClr val="bg1"/>
              </a:solidFill>
            </a:endParaRPr>
          </a:p>
          <a:p>
            <a:pPr algn="ctr"/>
            <a:r>
              <a:rPr lang="es-419" sz="1100" b="1" kern="100" dirty="0">
                <a:ln>
                  <a:noFill/>
                </a:ln>
                <a:solidFill>
                  <a:schemeClr val="bg1"/>
                </a:solidFill>
                <a:effectLst/>
                <a:latin typeface="ADLaM Display" panose="02010000000000000000" pitchFamily="2" charset="0"/>
                <a:ea typeface="Calibri" panose="020F0502020204030204" pitchFamily="34" charset="0"/>
                <a:cs typeface="Times New Roman" panose="02020603050405020304" pitchFamily="18" charset="0"/>
              </a:rPr>
              <a:t>PROFESIONALIZACIÓN DE LIDERES DE SEGURIDAD</a:t>
            </a:r>
            <a:r>
              <a:rPr lang="es-419" sz="1100" b="1" dirty="0">
                <a:solidFill>
                  <a:schemeClr val="bg1"/>
                </a:solidFill>
              </a:rPr>
              <a:t>  </a:t>
            </a:r>
            <a:endParaRPr lang="es-MX" sz="1100" b="1" dirty="0">
              <a:solidFill>
                <a:schemeClr val="bg1"/>
              </a:solidFill>
            </a:endParaRPr>
          </a:p>
        </p:txBody>
      </p:sp>
      <p:sp>
        <p:nvSpPr>
          <p:cNvPr id="15" name="CuadroTexto 14">
            <a:extLst>
              <a:ext uri="{FF2B5EF4-FFF2-40B4-BE49-F238E27FC236}">
                <a16:creationId xmlns:a16="http://schemas.microsoft.com/office/drawing/2014/main" id="{23B85BB2-428A-4648-2E24-E77E5963CF55}"/>
              </a:ext>
            </a:extLst>
          </p:cNvPr>
          <p:cNvSpPr txBox="1"/>
          <p:nvPr/>
        </p:nvSpPr>
        <p:spPr>
          <a:xfrm>
            <a:off x="4412925" y="-152404"/>
            <a:ext cx="3599684" cy="954107"/>
          </a:xfrm>
          <a:prstGeom prst="rect">
            <a:avLst/>
          </a:prstGeom>
          <a:noFill/>
        </p:spPr>
        <p:txBody>
          <a:bodyPr wrap="square" rtlCol="0">
            <a:spAutoFit/>
          </a:bodyPr>
          <a:lstStyle/>
          <a:p>
            <a:pPr algn="ctr"/>
            <a:endPar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sz="1400"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sz="1400"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927057" cy="907628"/>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663698" y="6163586"/>
            <a:ext cx="1370080" cy="475559"/>
          </a:xfrm>
          <a:prstGeom prst="rect">
            <a:avLst/>
          </a:prstGeom>
        </p:spPr>
      </p:pic>
      <p:cxnSp>
        <p:nvCxnSpPr>
          <p:cNvPr id="3" name="Conector recto 2">
            <a:extLst>
              <a:ext uri="{FF2B5EF4-FFF2-40B4-BE49-F238E27FC236}">
                <a16:creationId xmlns:a16="http://schemas.microsoft.com/office/drawing/2014/main" id="{27E09B78-42F5-81C0-6D40-17FE20884384}"/>
              </a:ext>
            </a:extLst>
          </p:cNvPr>
          <p:cNvCxnSpPr>
            <a:cxnSpLocks/>
          </p:cNvCxnSpPr>
          <p:nvPr/>
        </p:nvCxnSpPr>
        <p:spPr>
          <a:xfrm flipV="1">
            <a:off x="1965253" y="628369"/>
            <a:ext cx="9192604" cy="13884"/>
          </a:xfrm>
          <a:prstGeom prst="line">
            <a:avLst/>
          </a:prstGeom>
          <a:ln w="95250">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716C4896-5932-E211-4D3B-7AFA682403FB}"/>
              </a:ext>
            </a:extLst>
          </p:cNvPr>
          <p:cNvSpPr txBox="1"/>
          <p:nvPr/>
        </p:nvSpPr>
        <p:spPr>
          <a:xfrm>
            <a:off x="4382824" y="628369"/>
            <a:ext cx="3727029" cy="586699"/>
          </a:xfrm>
          <a:prstGeom prst="rect">
            <a:avLst/>
          </a:prstGeom>
          <a:noFill/>
        </p:spPr>
        <p:txBody>
          <a:bodyPr wrap="square">
            <a:spAutoFit/>
          </a:bodyPr>
          <a:lstStyle/>
          <a:p>
            <a:pPr algn="ctr">
              <a:lnSpc>
                <a:spcPct val="150000"/>
              </a:lnSpc>
              <a:spcAft>
                <a:spcPts val="800"/>
              </a:spcAft>
            </a:pPr>
            <a:r>
              <a:rPr lang="es-419" sz="2400" b="1" kern="100" dirty="0">
                <a:latin typeface="Arial" panose="020B0604020202020204" pitchFamily="34" charset="0"/>
                <a:ea typeface="Calibri" panose="020F0502020204030204" pitchFamily="34" charset="0"/>
                <a:cs typeface="Times New Roman" panose="02020603050405020304" pitchFamily="18" charset="0"/>
              </a:rPr>
              <a:t>CONCEPTOS BASICOS </a:t>
            </a:r>
            <a:endParaRPr lang="es-MX"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uadroTexto 1">
            <a:extLst>
              <a:ext uri="{FF2B5EF4-FFF2-40B4-BE49-F238E27FC236}">
                <a16:creationId xmlns:a16="http://schemas.microsoft.com/office/drawing/2014/main" id="{264CB584-2E6B-3059-1538-9FE9B0CD958A}"/>
              </a:ext>
            </a:extLst>
          </p:cNvPr>
          <p:cNvSpPr txBox="1"/>
          <p:nvPr/>
        </p:nvSpPr>
        <p:spPr>
          <a:xfrm>
            <a:off x="1845507" y="1412378"/>
            <a:ext cx="4348464" cy="461665"/>
          </a:xfrm>
          <a:prstGeom prst="rect">
            <a:avLst/>
          </a:prstGeom>
          <a:noFill/>
        </p:spPr>
        <p:txBody>
          <a:bodyPr wrap="square" rtlCol="0">
            <a:spAutoFit/>
          </a:bodyPr>
          <a:lstStyle/>
          <a:p>
            <a:r>
              <a:rPr lang="es-419" sz="2400" u="sng" dirty="0">
                <a:cs typeface="Arial" panose="020B0604020202020204" pitchFamily="34" charset="0"/>
              </a:rPr>
              <a:t>QUE ES EL MARCO NORMATIVO.</a:t>
            </a:r>
            <a:endParaRPr lang="es-MX" sz="2400" u="sng" dirty="0">
              <a:cs typeface="Arial" panose="020B0604020202020204" pitchFamily="34" charset="0"/>
            </a:endParaRPr>
          </a:p>
        </p:txBody>
      </p:sp>
      <p:sp>
        <p:nvSpPr>
          <p:cNvPr id="7" name="CuadroTexto 6">
            <a:extLst>
              <a:ext uri="{FF2B5EF4-FFF2-40B4-BE49-F238E27FC236}">
                <a16:creationId xmlns:a16="http://schemas.microsoft.com/office/drawing/2014/main" id="{C8658CBB-4511-0D65-5271-4EB28946881E}"/>
              </a:ext>
            </a:extLst>
          </p:cNvPr>
          <p:cNvSpPr txBox="1"/>
          <p:nvPr/>
        </p:nvSpPr>
        <p:spPr>
          <a:xfrm>
            <a:off x="1845507" y="2344605"/>
            <a:ext cx="6427636" cy="1323439"/>
          </a:xfrm>
          <a:prstGeom prst="rect">
            <a:avLst/>
          </a:prstGeom>
          <a:noFill/>
        </p:spPr>
        <p:txBody>
          <a:bodyPr wrap="square">
            <a:spAutoFit/>
          </a:bodyPr>
          <a:lstStyle/>
          <a:p>
            <a:r>
              <a:rPr lang="es-419" sz="2000" b="0" u="none" strike="noStrike" dirty="0">
                <a:effectLst/>
                <a:latin typeface="Google Sans"/>
              </a:rPr>
              <a:t>Es el conjunto de leyes</a:t>
            </a:r>
            <a:r>
              <a:rPr lang="es-419" sz="2000" dirty="0"/>
              <a:t>, normas, reglamentos y artículos de la Constitución que organizan, regulan y distribuyen las tareas del Estado para proteger a la población de delitos, abusos y accidentes además de mantener el orden público.</a:t>
            </a:r>
            <a:endParaRPr lang="es-MX" sz="2000" dirty="0"/>
          </a:p>
        </p:txBody>
      </p:sp>
      <p:sp>
        <p:nvSpPr>
          <p:cNvPr id="8" name="CuadroTexto 7">
            <a:extLst>
              <a:ext uri="{FF2B5EF4-FFF2-40B4-BE49-F238E27FC236}">
                <a16:creationId xmlns:a16="http://schemas.microsoft.com/office/drawing/2014/main" id="{97879628-785B-0B9D-DDD3-41FA22C6CD80}"/>
              </a:ext>
            </a:extLst>
          </p:cNvPr>
          <p:cNvSpPr txBox="1"/>
          <p:nvPr/>
        </p:nvSpPr>
        <p:spPr>
          <a:xfrm>
            <a:off x="4713513" y="6607627"/>
            <a:ext cx="3015344" cy="281231"/>
          </a:xfrm>
          <a:prstGeom prst="rect">
            <a:avLst/>
          </a:prstGeom>
          <a:noFill/>
        </p:spPr>
        <p:txBody>
          <a:bodyPr wrap="square">
            <a:spAutoFit/>
          </a:bodyPr>
          <a:lstStyle/>
          <a:p>
            <a:pPr algn="ctr">
              <a:lnSpc>
                <a:spcPct val="107000"/>
              </a:lnSpc>
              <a:spcAft>
                <a:spcPts val="800"/>
              </a:spcAft>
            </a:pPr>
            <a:r>
              <a:rPr lang="es-MX"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www.emprendedoresehs.com</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n 8">
            <a:extLst>
              <a:ext uri="{FF2B5EF4-FFF2-40B4-BE49-F238E27FC236}">
                <a16:creationId xmlns:a16="http://schemas.microsoft.com/office/drawing/2014/main" id="{6609A322-F0CE-855F-C3BE-96E1616A8255}"/>
              </a:ext>
            </a:extLst>
          </p:cNvPr>
          <p:cNvPicPr>
            <a:picLocks noChangeAspect="1"/>
          </p:cNvPicPr>
          <p:nvPr/>
        </p:nvPicPr>
        <p:blipFill>
          <a:blip r:embed="rId5"/>
          <a:stretch>
            <a:fillRect/>
          </a:stretch>
        </p:blipFill>
        <p:spPr>
          <a:xfrm>
            <a:off x="9037882" y="2212675"/>
            <a:ext cx="2119975" cy="3072427"/>
          </a:xfrm>
          <a:prstGeom prst="rect">
            <a:avLst/>
          </a:prstGeom>
        </p:spPr>
      </p:pic>
    </p:spTree>
    <p:extLst>
      <p:ext uri="{BB962C8B-B14F-4D97-AF65-F5344CB8AC3E}">
        <p14:creationId xmlns:p14="http://schemas.microsoft.com/office/powerpoint/2010/main" val="29566851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2155017" y="6239864"/>
            <a:ext cx="8393240" cy="39928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4" name="CuadroTexto 13">
            <a:extLst>
              <a:ext uri="{FF2B5EF4-FFF2-40B4-BE49-F238E27FC236}">
                <a16:creationId xmlns:a16="http://schemas.microsoft.com/office/drawing/2014/main" id="{5EBC2F11-DE94-C36A-4AFC-A86A3AF990BA}"/>
              </a:ext>
            </a:extLst>
          </p:cNvPr>
          <p:cNvSpPr txBox="1"/>
          <p:nvPr/>
        </p:nvSpPr>
        <p:spPr>
          <a:xfrm>
            <a:off x="4338081" y="6239864"/>
            <a:ext cx="3812751" cy="430887"/>
          </a:xfrm>
          <a:prstGeom prst="rect">
            <a:avLst/>
          </a:prstGeom>
          <a:noFill/>
        </p:spPr>
        <p:txBody>
          <a:bodyPr wrap="square" rtlCol="0">
            <a:spAutoFit/>
          </a:bodyPr>
          <a:lstStyle/>
          <a:p>
            <a:pPr algn="ctr"/>
            <a:r>
              <a:rPr lang="es-419" sz="1100" b="1" u="sng" dirty="0">
                <a:solidFill>
                  <a:schemeClr val="bg1"/>
                </a:solidFill>
              </a:rPr>
              <a:t>MODULO 1</a:t>
            </a:r>
            <a:endParaRPr lang="es-419" sz="1100" b="1" dirty="0">
              <a:solidFill>
                <a:schemeClr val="bg1"/>
              </a:solidFill>
            </a:endParaRPr>
          </a:p>
          <a:p>
            <a:pPr algn="ctr"/>
            <a:r>
              <a:rPr lang="es-419" sz="1100" b="1" kern="100" dirty="0">
                <a:ln>
                  <a:noFill/>
                </a:ln>
                <a:solidFill>
                  <a:schemeClr val="bg1"/>
                </a:solidFill>
                <a:effectLst/>
                <a:latin typeface="ADLaM Display" panose="02010000000000000000" pitchFamily="2" charset="0"/>
                <a:ea typeface="Calibri" panose="020F0502020204030204" pitchFamily="34" charset="0"/>
                <a:cs typeface="Times New Roman" panose="02020603050405020304" pitchFamily="18" charset="0"/>
              </a:rPr>
              <a:t>PROFESIONALIZACIÓN DE LIDERES DE SEGURIDAD</a:t>
            </a:r>
            <a:r>
              <a:rPr lang="es-419" sz="1100" b="1" dirty="0">
                <a:solidFill>
                  <a:schemeClr val="bg1"/>
                </a:solidFill>
              </a:rPr>
              <a:t>  </a:t>
            </a:r>
            <a:endParaRPr lang="es-MX" sz="1100" b="1" dirty="0">
              <a:solidFill>
                <a:schemeClr val="bg1"/>
              </a:solidFill>
            </a:endParaRPr>
          </a:p>
        </p:txBody>
      </p:sp>
      <p:sp>
        <p:nvSpPr>
          <p:cNvPr id="15" name="CuadroTexto 14">
            <a:extLst>
              <a:ext uri="{FF2B5EF4-FFF2-40B4-BE49-F238E27FC236}">
                <a16:creationId xmlns:a16="http://schemas.microsoft.com/office/drawing/2014/main" id="{23B85BB2-428A-4648-2E24-E77E5963CF55}"/>
              </a:ext>
            </a:extLst>
          </p:cNvPr>
          <p:cNvSpPr txBox="1"/>
          <p:nvPr/>
        </p:nvSpPr>
        <p:spPr>
          <a:xfrm>
            <a:off x="4412925" y="-152404"/>
            <a:ext cx="3599684" cy="954107"/>
          </a:xfrm>
          <a:prstGeom prst="rect">
            <a:avLst/>
          </a:prstGeom>
          <a:noFill/>
        </p:spPr>
        <p:txBody>
          <a:bodyPr wrap="square" rtlCol="0">
            <a:spAutoFit/>
          </a:bodyPr>
          <a:lstStyle/>
          <a:p>
            <a:pPr algn="ctr"/>
            <a:endPar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sz="1400"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sz="1400"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927057" cy="907628"/>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663698" y="6163586"/>
            <a:ext cx="1370080" cy="475559"/>
          </a:xfrm>
          <a:prstGeom prst="rect">
            <a:avLst/>
          </a:prstGeom>
        </p:spPr>
      </p:pic>
      <p:cxnSp>
        <p:nvCxnSpPr>
          <p:cNvPr id="3" name="Conector recto 2">
            <a:extLst>
              <a:ext uri="{FF2B5EF4-FFF2-40B4-BE49-F238E27FC236}">
                <a16:creationId xmlns:a16="http://schemas.microsoft.com/office/drawing/2014/main" id="{27E09B78-42F5-81C0-6D40-17FE20884384}"/>
              </a:ext>
            </a:extLst>
          </p:cNvPr>
          <p:cNvCxnSpPr>
            <a:cxnSpLocks/>
          </p:cNvCxnSpPr>
          <p:nvPr/>
        </p:nvCxnSpPr>
        <p:spPr>
          <a:xfrm flipV="1">
            <a:off x="1965253" y="628369"/>
            <a:ext cx="9192604" cy="13884"/>
          </a:xfrm>
          <a:prstGeom prst="line">
            <a:avLst/>
          </a:prstGeom>
          <a:ln w="95250">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716C4896-5932-E211-4D3B-7AFA682403FB}"/>
              </a:ext>
            </a:extLst>
          </p:cNvPr>
          <p:cNvSpPr txBox="1"/>
          <p:nvPr/>
        </p:nvSpPr>
        <p:spPr>
          <a:xfrm>
            <a:off x="4382824" y="628369"/>
            <a:ext cx="3727029" cy="586699"/>
          </a:xfrm>
          <a:prstGeom prst="rect">
            <a:avLst/>
          </a:prstGeom>
          <a:noFill/>
        </p:spPr>
        <p:txBody>
          <a:bodyPr wrap="square">
            <a:spAutoFit/>
          </a:bodyPr>
          <a:lstStyle/>
          <a:p>
            <a:pPr algn="ctr">
              <a:lnSpc>
                <a:spcPct val="150000"/>
              </a:lnSpc>
              <a:spcAft>
                <a:spcPts val="800"/>
              </a:spcAft>
            </a:pPr>
            <a:r>
              <a:rPr lang="es-419" sz="2400" b="1" kern="100" dirty="0">
                <a:latin typeface="Arial" panose="020B0604020202020204" pitchFamily="34" charset="0"/>
                <a:ea typeface="Calibri" panose="020F0502020204030204" pitchFamily="34" charset="0"/>
                <a:cs typeface="Times New Roman" panose="02020603050405020304" pitchFamily="18" charset="0"/>
              </a:rPr>
              <a:t>CONCEPTOS BASICOS </a:t>
            </a:r>
            <a:endParaRPr lang="es-MX"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uadroTexto 1">
            <a:extLst>
              <a:ext uri="{FF2B5EF4-FFF2-40B4-BE49-F238E27FC236}">
                <a16:creationId xmlns:a16="http://schemas.microsoft.com/office/drawing/2014/main" id="{264CB584-2E6B-3059-1538-9FE9B0CD958A}"/>
              </a:ext>
            </a:extLst>
          </p:cNvPr>
          <p:cNvSpPr txBox="1"/>
          <p:nvPr/>
        </p:nvSpPr>
        <p:spPr>
          <a:xfrm>
            <a:off x="1845507" y="1412378"/>
            <a:ext cx="3091542" cy="461665"/>
          </a:xfrm>
          <a:prstGeom prst="rect">
            <a:avLst/>
          </a:prstGeom>
          <a:noFill/>
        </p:spPr>
        <p:txBody>
          <a:bodyPr wrap="square" rtlCol="0">
            <a:spAutoFit/>
          </a:bodyPr>
          <a:lstStyle/>
          <a:p>
            <a:r>
              <a:rPr lang="es-419" sz="2400" u="sng" dirty="0">
                <a:cs typeface="Arial" panose="020B0604020202020204" pitchFamily="34" charset="0"/>
              </a:rPr>
              <a:t>QUE ES LA SEGURIDAD.</a:t>
            </a:r>
            <a:endParaRPr lang="es-MX" sz="2400" u="sng" dirty="0">
              <a:cs typeface="Arial" panose="020B0604020202020204" pitchFamily="34" charset="0"/>
            </a:endParaRPr>
          </a:p>
        </p:txBody>
      </p:sp>
      <p:sp>
        <p:nvSpPr>
          <p:cNvPr id="7" name="CuadroTexto 6">
            <a:extLst>
              <a:ext uri="{FF2B5EF4-FFF2-40B4-BE49-F238E27FC236}">
                <a16:creationId xmlns:a16="http://schemas.microsoft.com/office/drawing/2014/main" id="{C8658CBB-4511-0D65-5271-4EB28946881E}"/>
              </a:ext>
            </a:extLst>
          </p:cNvPr>
          <p:cNvSpPr txBox="1"/>
          <p:nvPr/>
        </p:nvSpPr>
        <p:spPr>
          <a:xfrm>
            <a:off x="1845507" y="2344605"/>
            <a:ext cx="6096000" cy="1938992"/>
          </a:xfrm>
          <a:prstGeom prst="rect">
            <a:avLst/>
          </a:prstGeom>
          <a:noFill/>
        </p:spPr>
        <p:txBody>
          <a:bodyPr wrap="square">
            <a:spAutoFit/>
          </a:bodyPr>
          <a:lstStyle/>
          <a:p>
            <a:r>
              <a:rPr lang="es-419" sz="2000" dirty="0"/>
              <a:t>Es un estado de </a:t>
            </a:r>
            <a:r>
              <a:rPr lang="es-419" sz="2000" b="1" dirty="0"/>
              <a:t>confianza y tranquilidad </a:t>
            </a:r>
            <a:r>
              <a:rPr lang="es-419" sz="2000" dirty="0"/>
              <a:t>que nace al saber que no hay peligro. </a:t>
            </a:r>
          </a:p>
          <a:p>
            <a:endParaRPr lang="es-419" sz="2000" dirty="0"/>
          </a:p>
          <a:p>
            <a:r>
              <a:rPr lang="es-419" sz="2000" dirty="0"/>
              <a:t>Sí </a:t>
            </a:r>
            <a:r>
              <a:rPr lang="es-419" sz="2000" b="1" dirty="0"/>
              <a:t>se vive </a:t>
            </a:r>
            <a:r>
              <a:rPr lang="es-419" sz="2000" dirty="0"/>
              <a:t>como un </a:t>
            </a:r>
            <a:r>
              <a:rPr lang="es-419" sz="2000" b="1" dirty="0"/>
              <a:t>sentimiento o sensación interna </a:t>
            </a:r>
            <a:r>
              <a:rPr lang="es-419" sz="2000" dirty="0"/>
              <a:t>de paz, pero también es un hecho real y una necesidad básica del cuerpo y de la mente.</a:t>
            </a:r>
            <a:endParaRPr lang="es-MX" sz="2000" dirty="0"/>
          </a:p>
        </p:txBody>
      </p:sp>
      <p:pic>
        <p:nvPicPr>
          <p:cNvPr id="4" name="Imagen 3">
            <a:extLst>
              <a:ext uri="{FF2B5EF4-FFF2-40B4-BE49-F238E27FC236}">
                <a16:creationId xmlns:a16="http://schemas.microsoft.com/office/drawing/2014/main" id="{52C44CB0-DCD9-862E-496B-84464D5B5CDB}"/>
              </a:ext>
            </a:extLst>
          </p:cNvPr>
          <p:cNvPicPr>
            <a:picLocks noChangeAspect="1"/>
          </p:cNvPicPr>
          <p:nvPr/>
        </p:nvPicPr>
        <p:blipFill>
          <a:blip r:embed="rId4"/>
          <a:stretch>
            <a:fillRect/>
          </a:stretch>
        </p:blipFill>
        <p:spPr>
          <a:xfrm>
            <a:off x="9027596" y="1819847"/>
            <a:ext cx="2480462" cy="2988508"/>
          </a:xfrm>
          <a:prstGeom prst="rect">
            <a:avLst/>
          </a:prstGeom>
        </p:spPr>
      </p:pic>
      <p:sp>
        <p:nvSpPr>
          <p:cNvPr id="8" name="CuadroTexto 7">
            <a:extLst>
              <a:ext uri="{FF2B5EF4-FFF2-40B4-BE49-F238E27FC236}">
                <a16:creationId xmlns:a16="http://schemas.microsoft.com/office/drawing/2014/main" id="{97879628-785B-0B9D-DDD3-41FA22C6CD80}"/>
              </a:ext>
            </a:extLst>
          </p:cNvPr>
          <p:cNvSpPr txBox="1"/>
          <p:nvPr/>
        </p:nvSpPr>
        <p:spPr>
          <a:xfrm>
            <a:off x="4713513" y="6607627"/>
            <a:ext cx="3015344" cy="281231"/>
          </a:xfrm>
          <a:prstGeom prst="rect">
            <a:avLst/>
          </a:prstGeom>
          <a:noFill/>
        </p:spPr>
        <p:txBody>
          <a:bodyPr wrap="square">
            <a:spAutoFit/>
          </a:bodyPr>
          <a:lstStyle/>
          <a:p>
            <a:pPr algn="ctr">
              <a:lnSpc>
                <a:spcPct val="107000"/>
              </a:lnSpc>
              <a:spcAft>
                <a:spcPts val="800"/>
              </a:spcAft>
            </a:pPr>
            <a:r>
              <a:rPr lang="es-MX"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www.emprendedoresehs.com</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87121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2155017" y="6239864"/>
            <a:ext cx="8393240" cy="39928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4" name="CuadroTexto 13">
            <a:extLst>
              <a:ext uri="{FF2B5EF4-FFF2-40B4-BE49-F238E27FC236}">
                <a16:creationId xmlns:a16="http://schemas.microsoft.com/office/drawing/2014/main" id="{5EBC2F11-DE94-C36A-4AFC-A86A3AF990BA}"/>
              </a:ext>
            </a:extLst>
          </p:cNvPr>
          <p:cNvSpPr txBox="1"/>
          <p:nvPr/>
        </p:nvSpPr>
        <p:spPr>
          <a:xfrm>
            <a:off x="4338081" y="6239864"/>
            <a:ext cx="3812751" cy="430887"/>
          </a:xfrm>
          <a:prstGeom prst="rect">
            <a:avLst/>
          </a:prstGeom>
          <a:noFill/>
        </p:spPr>
        <p:txBody>
          <a:bodyPr wrap="square" rtlCol="0">
            <a:spAutoFit/>
          </a:bodyPr>
          <a:lstStyle/>
          <a:p>
            <a:pPr algn="ctr"/>
            <a:r>
              <a:rPr lang="es-419" sz="1100" b="1" u="sng" dirty="0">
                <a:solidFill>
                  <a:schemeClr val="bg1"/>
                </a:solidFill>
              </a:rPr>
              <a:t>MODULO 1</a:t>
            </a:r>
            <a:endParaRPr lang="es-419" sz="1100" b="1" dirty="0">
              <a:solidFill>
                <a:schemeClr val="bg1"/>
              </a:solidFill>
            </a:endParaRPr>
          </a:p>
          <a:p>
            <a:pPr algn="ctr"/>
            <a:r>
              <a:rPr lang="es-419" sz="1100" b="1" kern="100" dirty="0">
                <a:ln>
                  <a:noFill/>
                </a:ln>
                <a:solidFill>
                  <a:schemeClr val="bg1"/>
                </a:solidFill>
                <a:effectLst/>
                <a:latin typeface="ADLaM Display" panose="02010000000000000000" pitchFamily="2" charset="0"/>
                <a:ea typeface="Calibri" panose="020F0502020204030204" pitchFamily="34" charset="0"/>
                <a:cs typeface="Times New Roman" panose="02020603050405020304" pitchFamily="18" charset="0"/>
              </a:rPr>
              <a:t>PROFESIONALIZACIÓN DE LIDERES DE SEGURIDAD</a:t>
            </a:r>
            <a:r>
              <a:rPr lang="es-419" sz="1100" b="1" dirty="0">
                <a:solidFill>
                  <a:schemeClr val="bg1"/>
                </a:solidFill>
              </a:rPr>
              <a:t>  </a:t>
            </a:r>
            <a:endParaRPr lang="es-MX" sz="1100" b="1" dirty="0">
              <a:solidFill>
                <a:schemeClr val="bg1"/>
              </a:solidFill>
            </a:endParaRPr>
          </a:p>
        </p:txBody>
      </p:sp>
      <p:sp>
        <p:nvSpPr>
          <p:cNvPr id="15" name="CuadroTexto 14">
            <a:extLst>
              <a:ext uri="{FF2B5EF4-FFF2-40B4-BE49-F238E27FC236}">
                <a16:creationId xmlns:a16="http://schemas.microsoft.com/office/drawing/2014/main" id="{23B85BB2-428A-4648-2E24-E77E5963CF55}"/>
              </a:ext>
            </a:extLst>
          </p:cNvPr>
          <p:cNvSpPr txBox="1"/>
          <p:nvPr/>
        </p:nvSpPr>
        <p:spPr>
          <a:xfrm>
            <a:off x="4412925" y="-152404"/>
            <a:ext cx="3599684" cy="954107"/>
          </a:xfrm>
          <a:prstGeom prst="rect">
            <a:avLst/>
          </a:prstGeom>
          <a:noFill/>
        </p:spPr>
        <p:txBody>
          <a:bodyPr wrap="square" rtlCol="0">
            <a:spAutoFit/>
          </a:bodyPr>
          <a:lstStyle/>
          <a:p>
            <a:pPr algn="ctr"/>
            <a:endPar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sz="1400"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sz="1400"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927057" cy="907628"/>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663698" y="6163586"/>
            <a:ext cx="1370080" cy="475559"/>
          </a:xfrm>
          <a:prstGeom prst="rect">
            <a:avLst/>
          </a:prstGeom>
        </p:spPr>
      </p:pic>
      <p:cxnSp>
        <p:nvCxnSpPr>
          <p:cNvPr id="3" name="Conector recto 2">
            <a:extLst>
              <a:ext uri="{FF2B5EF4-FFF2-40B4-BE49-F238E27FC236}">
                <a16:creationId xmlns:a16="http://schemas.microsoft.com/office/drawing/2014/main" id="{27E09B78-42F5-81C0-6D40-17FE20884384}"/>
              </a:ext>
            </a:extLst>
          </p:cNvPr>
          <p:cNvCxnSpPr>
            <a:cxnSpLocks/>
          </p:cNvCxnSpPr>
          <p:nvPr/>
        </p:nvCxnSpPr>
        <p:spPr>
          <a:xfrm flipV="1">
            <a:off x="1965253" y="628369"/>
            <a:ext cx="9192604" cy="13884"/>
          </a:xfrm>
          <a:prstGeom prst="line">
            <a:avLst/>
          </a:prstGeom>
          <a:ln w="95250">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716C4896-5932-E211-4D3B-7AFA682403FB}"/>
              </a:ext>
            </a:extLst>
          </p:cNvPr>
          <p:cNvSpPr txBox="1"/>
          <p:nvPr/>
        </p:nvSpPr>
        <p:spPr>
          <a:xfrm>
            <a:off x="4382824" y="628369"/>
            <a:ext cx="3727029" cy="586699"/>
          </a:xfrm>
          <a:prstGeom prst="rect">
            <a:avLst/>
          </a:prstGeom>
          <a:noFill/>
        </p:spPr>
        <p:txBody>
          <a:bodyPr wrap="square">
            <a:spAutoFit/>
          </a:bodyPr>
          <a:lstStyle/>
          <a:p>
            <a:pPr algn="ctr">
              <a:lnSpc>
                <a:spcPct val="150000"/>
              </a:lnSpc>
              <a:spcAft>
                <a:spcPts val="800"/>
              </a:spcAft>
            </a:pPr>
            <a:r>
              <a:rPr lang="es-419" sz="2400" b="1" kern="100" dirty="0">
                <a:latin typeface="Arial" panose="020B0604020202020204" pitchFamily="34" charset="0"/>
                <a:ea typeface="Calibri" panose="020F0502020204030204" pitchFamily="34" charset="0"/>
                <a:cs typeface="Times New Roman" panose="02020603050405020304" pitchFamily="18" charset="0"/>
              </a:rPr>
              <a:t>CONCEPTOS BASICOS </a:t>
            </a:r>
            <a:endParaRPr lang="es-MX"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uadroTexto 1">
            <a:extLst>
              <a:ext uri="{FF2B5EF4-FFF2-40B4-BE49-F238E27FC236}">
                <a16:creationId xmlns:a16="http://schemas.microsoft.com/office/drawing/2014/main" id="{264CB584-2E6B-3059-1538-9FE9B0CD958A}"/>
              </a:ext>
            </a:extLst>
          </p:cNvPr>
          <p:cNvSpPr txBox="1"/>
          <p:nvPr/>
        </p:nvSpPr>
        <p:spPr>
          <a:xfrm>
            <a:off x="1845507" y="1412378"/>
            <a:ext cx="3091542" cy="461665"/>
          </a:xfrm>
          <a:prstGeom prst="rect">
            <a:avLst/>
          </a:prstGeom>
          <a:noFill/>
        </p:spPr>
        <p:txBody>
          <a:bodyPr wrap="square" rtlCol="0">
            <a:spAutoFit/>
          </a:bodyPr>
          <a:lstStyle/>
          <a:p>
            <a:r>
              <a:rPr lang="es-419" sz="2400" u="sng" dirty="0">
                <a:cs typeface="Arial" panose="020B0604020202020204" pitchFamily="34" charset="0"/>
              </a:rPr>
              <a:t>QUE ES LA SEGURIDAD.</a:t>
            </a:r>
            <a:endParaRPr lang="es-MX" sz="2400" u="sng" dirty="0">
              <a:cs typeface="Arial" panose="020B0604020202020204" pitchFamily="34" charset="0"/>
            </a:endParaRPr>
          </a:p>
        </p:txBody>
      </p:sp>
      <p:sp>
        <p:nvSpPr>
          <p:cNvPr id="7" name="CuadroTexto 6">
            <a:extLst>
              <a:ext uri="{FF2B5EF4-FFF2-40B4-BE49-F238E27FC236}">
                <a16:creationId xmlns:a16="http://schemas.microsoft.com/office/drawing/2014/main" id="{C8658CBB-4511-0D65-5271-4EB28946881E}"/>
              </a:ext>
            </a:extLst>
          </p:cNvPr>
          <p:cNvSpPr txBox="1"/>
          <p:nvPr/>
        </p:nvSpPr>
        <p:spPr>
          <a:xfrm>
            <a:off x="5318052" y="3557327"/>
            <a:ext cx="6096000" cy="1323439"/>
          </a:xfrm>
          <a:prstGeom prst="rect">
            <a:avLst/>
          </a:prstGeom>
          <a:noFill/>
        </p:spPr>
        <p:txBody>
          <a:bodyPr wrap="square">
            <a:spAutoFit/>
          </a:bodyPr>
          <a:lstStyle/>
          <a:p>
            <a:r>
              <a:rPr lang="es-419" sz="2000" b="1" dirty="0"/>
              <a:t>CONCEPTO SEGURIDAD INDUSTRIAL</a:t>
            </a:r>
            <a:r>
              <a:rPr lang="es-419" sz="2000" dirty="0"/>
              <a:t>: La seguridad en el trabajo comprende el conjunto de acciones, normas y condiciones orientadas a prevenir, evitar y reducir los riesgos laborales.</a:t>
            </a:r>
            <a:endParaRPr lang="es-MX" sz="2000" dirty="0"/>
          </a:p>
        </p:txBody>
      </p:sp>
      <p:sp>
        <p:nvSpPr>
          <p:cNvPr id="9" name="CuadroTexto 8">
            <a:extLst>
              <a:ext uri="{FF2B5EF4-FFF2-40B4-BE49-F238E27FC236}">
                <a16:creationId xmlns:a16="http://schemas.microsoft.com/office/drawing/2014/main" id="{6B046BDC-90CC-1381-BC9D-C996A6223980}"/>
              </a:ext>
            </a:extLst>
          </p:cNvPr>
          <p:cNvSpPr txBox="1"/>
          <p:nvPr/>
        </p:nvSpPr>
        <p:spPr>
          <a:xfrm>
            <a:off x="5318052" y="2436076"/>
            <a:ext cx="6096000" cy="707886"/>
          </a:xfrm>
          <a:prstGeom prst="rect">
            <a:avLst/>
          </a:prstGeom>
          <a:noFill/>
        </p:spPr>
        <p:txBody>
          <a:bodyPr wrap="square">
            <a:spAutoFit/>
          </a:bodyPr>
          <a:lstStyle/>
          <a:p>
            <a:r>
              <a:rPr lang="es-419" sz="2000" b="1" dirty="0"/>
              <a:t>CONCEPTO GENERAL</a:t>
            </a:r>
            <a:r>
              <a:rPr lang="es-419" sz="2000" dirty="0"/>
              <a:t>: Estado de bienestar donde una persona u objeto se siente libre de riesgo, peligro o daño.</a:t>
            </a:r>
            <a:endParaRPr lang="es-MX" sz="2000" dirty="0"/>
          </a:p>
        </p:txBody>
      </p:sp>
      <p:pic>
        <p:nvPicPr>
          <p:cNvPr id="10" name="Imagen 9">
            <a:extLst>
              <a:ext uri="{FF2B5EF4-FFF2-40B4-BE49-F238E27FC236}">
                <a16:creationId xmlns:a16="http://schemas.microsoft.com/office/drawing/2014/main" id="{CC657875-779A-CD09-2D51-002489D52054}"/>
              </a:ext>
            </a:extLst>
          </p:cNvPr>
          <p:cNvPicPr>
            <a:picLocks noChangeAspect="1"/>
          </p:cNvPicPr>
          <p:nvPr/>
        </p:nvPicPr>
        <p:blipFill rotWithShape="1">
          <a:blip r:embed="rId4"/>
          <a:srcRect t="7664" r="47589" b="6292"/>
          <a:stretch/>
        </p:blipFill>
        <p:spPr>
          <a:xfrm>
            <a:off x="1545772" y="2380084"/>
            <a:ext cx="3167743" cy="2426923"/>
          </a:xfrm>
          <a:prstGeom prst="rect">
            <a:avLst/>
          </a:prstGeom>
        </p:spPr>
      </p:pic>
      <p:sp>
        <p:nvSpPr>
          <p:cNvPr id="12" name="CuadroTexto 11">
            <a:extLst>
              <a:ext uri="{FF2B5EF4-FFF2-40B4-BE49-F238E27FC236}">
                <a16:creationId xmlns:a16="http://schemas.microsoft.com/office/drawing/2014/main" id="{00B37C77-ACBB-0797-1270-5C56B3A02491}"/>
              </a:ext>
            </a:extLst>
          </p:cNvPr>
          <p:cNvSpPr txBox="1"/>
          <p:nvPr/>
        </p:nvSpPr>
        <p:spPr>
          <a:xfrm>
            <a:off x="4713513" y="6607627"/>
            <a:ext cx="3015344" cy="281231"/>
          </a:xfrm>
          <a:prstGeom prst="rect">
            <a:avLst/>
          </a:prstGeom>
          <a:noFill/>
        </p:spPr>
        <p:txBody>
          <a:bodyPr wrap="square">
            <a:spAutoFit/>
          </a:bodyPr>
          <a:lstStyle/>
          <a:p>
            <a:pPr algn="ctr">
              <a:lnSpc>
                <a:spcPct val="107000"/>
              </a:lnSpc>
              <a:spcAft>
                <a:spcPts val="800"/>
              </a:spcAft>
            </a:pPr>
            <a:r>
              <a:rPr lang="es-MX"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www.emprendedoresehs.com</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28048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480460" y="1317171"/>
            <a:ext cx="8882471" cy="497477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5" name="CuadroTexto 14">
            <a:extLst>
              <a:ext uri="{FF2B5EF4-FFF2-40B4-BE49-F238E27FC236}">
                <a16:creationId xmlns:a16="http://schemas.microsoft.com/office/drawing/2014/main" id="{23B85BB2-428A-4648-2E24-E77E5963CF55}"/>
              </a:ext>
            </a:extLst>
          </p:cNvPr>
          <p:cNvSpPr txBox="1"/>
          <p:nvPr/>
        </p:nvSpPr>
        <p:spPr>
          <a:xfrm>
            <a:off x="3512247" y="-43623"/>
            <a:ext cx="4956835" cy="1200329"/>
          </a:xfrm>
          <a:prstGeom prst="rect">
            <a:avLst/>
          </a:prstGeom>
          <a:noFill/>
        </p:spPr>
        <p:txBody>
          <a:bodyPr wrap="square" rtlCol="0">
            <a:spAutoFit/>
          </a:bodyPr>
          <a:lstStyle/>
          <a:p>
            <a:pPr algn="ctr"/>
            <a:endParaRPr lang="es-419"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1012371" cy="991154"/>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264957" y="199283"/>
            <a:ext cx="1589586" cy="551751"/>
          </a:xfrm>
          <a:prstGeom prst="rect">
            <a:avLst/>
          </a:prstGeom>
        </p:spPr>
      </p:pic>
      <p:sp>
        <p:nvSpPr>
          <p:cNvPr id="17" name="CuadroTexto 16">
            <a:extLst>
              <a:ext uri="{FF2B5EF4-FFF2-40B4-BE49-F238E27FC236}">
                <a16:creationId xmlns:a16="http://schemas.microsoft.com/office/drawing/2014/main" id="{1FBE94AE-8F83-0417-5F56-8BC180D2AB47}"/>
              </a:ext>
            </a:extLst>
          </p:cNvPr>
          <p:cNvSpPr txBox="1"/>
          <p:nvPr/>
        </p:nvSpPr>
        <p:spPr>
          <a:xfrm>
            <a:off x="2286000" y="1421751"/>
            <a:ext cx="7347857" cy="1305165"/>
          </a:xfrm>
          <a:prstGeom prst="rect">
            <a:avLst/>
          </a:prstGeom>
          <a:noFill/>
        </p:spPr>
        <p:txBody>
          <a:bodyPr wrap="square">
            <a:spAutoFit/>
          </a:bodyPr>
          <a:lstStyle/>
          <a:p>
            <a:pPr algn="ctr">
              <a:lnSpc>
                <a:spcPct val="150000"/>
              </a:lnSpc>
              <a:spcAft>
                <a:spcPts val="800"/>
              </a:spcAft>
            </a:pPr>
            <a:r>
              <a:rPr lang="es-419" sz="2800" b="1" dirty="0">
                <a:solidFill>
                  <a:schemeClr val="bg1"/>
                </a:solidFill>
                <a:latin typeface="Arial" panose="020B0604020202020204" pitchFamily="34" charset="0"/>
                <a:cs typeface="Arial" panose="020B0604020202020204" pitchFamily="34" charset="0"/>
              </a:rPr>
              <a:t>ANTECEDENTES DE LA NORMATIVIDAD EN MEXICO.</a:t>
            </a:r>
          </a:p>
        </p:txBody>
      </p:sp>
      <p:pic>
        <p:nvPicPr>
          <p:cNvPr id="2" name="Imagen 1">
            <a:extLst>
              <a:ext uri="{FF2B5EF4-FFF2-40B4-BE49-F238E27FC236}">
                <a16:creationId xmlns:a16="http://schemas.microsoft.com/office/drawing/2014/main" id="{82EAEEC4-12C1-DE95-E29A-E61BD3F86968}"/>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8167" b="90000" l="9958" r="89831">
                        <a14:foregroundMark x1="40466" y1="8167" x2="41949" y2="46333"/>
                        <a14:foregroundMark x1="23941" y1="50167" x2="30297" y2="56833"/>
                        <a14:foregroundMark x1="30297" y1="56833" x2="30085" y2="56833"/>
                        <a14:foregroundMark x1="61229" y1="48167" x2="62924" y2="51333"/>
                        <a14:foregroundMark x1="61653" y1="53167" x2="61653" y2="53167"/>
                        <a14:foregroundMark x1="63983" y1="48833" x2="63983" y2="48833"/>
                      </a14:backgroundRemoval>
                    </a14:imgEffect>
                  </a14:imgLayer>
                </a14:imgProps>
              </a:ext>
            </a:extLst>
          </a:blip>
          <a:stretch>
            <a:fillRect/>
          </a:stretch>
        </p:blipFill>
        <p:spPr>
          <a:xfrm>
            <a:off x="4765138" y="3336664"/>
            <a:ext cx="2451052" cy="3115744"/>
          </a:xfrm>
          <a:prstGeom prst="rect">
            <a:avLst/>
          </a:prstGeom>
        </p:spPr>
      </p:pic>
    </p:spTree>
    <p:extLst>
      <p:ext uri="{BB962C8B-B14F-4D97-AF65-F5344CB8AC3E}">
        <p14:creationId xmlns:p14="http://schemas.microsoft.com/office/powerpoint/2010/main" val="2023335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965253" y="6239864"/>
            <a:ext cx="8583004" cy="43088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4" name="CuadroTexto 13">
            <a:extLst>
              <a:ext uri="{FF2B5EF4-FFF2-40B4-BE49-F238E27FC236}">
                <a16:creationId xmlns:a16="http://schemas.microsoft.com/office/drawing/2014/main" id="{5EBC2F11-DE94-C36A-4AFC-A86A3AF990BA}"/>
              </a:ext>
            </a:extLst>
          </p:cNvPr>
          <p:cNvSpPr txBox="1"/>
          <p:nvPr/>
        </p:nvSpPr>
        <p:spPr>
          <a:xfrm>
            <a:off x="4338081" y="6239864"/>
            <a:ext cx="3812751" cy="430887"/>
          </a:xfrm>
          <a:prstGeom prst="rect">
            <a:avLst/>
          </a:prstGeom>
          <a:noFill/>
        </p:spPr>
        <p:txBody>
          <a:bodyPr wrap="square" rtlCol="0">
            <a:spAutoFit/>
          </a:bodyPr>
          <a:lstStyle/>
          <a:p>
            <a:pPr algn="ctr"/>
            <a:r>
              <a:rPr lang="es-419" sz="1100" b="1" u="sng" dirty="0">
                <a:solidFill>
                  <a:schemeClr val="bg1"/>
                </a:solidFill>
              </a:rPr>
              <a:t>MODULO 1</a:t>
            </a:r>
            <a:endParaRPr lang="es-419" sz="1100" b="1" dirty="0">
              <a:solidFill>
                <a:schemeClr val="bg1"/>
              </a:solidFill>
            </a:endParaRPr>
          </a:p>
          <a:p>
            <a:pPr algn="ctr"/>
            <a:r>
              <a:rPr lang="es-419" sz="1100" b="1" kern="100" dirty="0">
                <a:ln>
                  <a:noFill/>
                </a:ln>
                <a:solidFill>
                  <a:schemeClr val="bg1"/>
                </a:solidFill>
                <a:effectLst/>
                <a:latin typeface="ADLaM Display" panose="02010000000000000000" pitchFamily="2" charset="0"/>
                <a:ea typeface="Calibri" panose="020F0502020204030204" pitchFamily="34" charset="0"/>
                <a:cs typeface="Times New Roman" panose="02020603050405020304" pitchFamily="18" charset="0"/>
              </a:rPr>
              <a:t>PROFESIONALIZACIÓN DE LIDERES DE SEGURIDAD</a:t>
            </a:r>
            <a:r>
              <a:rPr lang="es-419" sz="1100" b="1" dirty="0">
                <a:solidFill>
                  <a:schemeClr val="bg1"/>
                </a:solidFill>
              </a:rPr>
              <a:t>  </a:t>
            </a:r>
            <a:endParaRPr lang="es-MX" sz="1100" b="1" dirty="0">
              <a:solidFill>
                <a:schemeClr val="bg1"/>
              </a:solidFill>
            </a:endParaRPr>
          </a:p>
        </p:txBody>
      </p:sp>
      <p:sp>
        <p:nvSpPr>
          <p:cNvPr id="15" name="CuadroTexto 14">
            <a:extLst>
              <a:ext uri="{FF2B5EF4-FFF2-40B4-BE49-F238E27FC236}">
                <a16:creationId xmlns:a16="http://schemas.microsoft.com/office/drawing/2014/main" id="{23B85BB2-428A-4648-2E24-E77E5963CF55}"/>
              </a:ext>
            </a:extLst>
          </p:cNvPr>
          <p:cNvSpPr txBox="1"/>
          <p:nvPr/>
        </p:nvSpPr>
        <p:spPr>
          <a:xfrm>
            <a:off x="4412925" y="-152404"/>
            <a:ext cx="3599684" cy="954107"/>
          </a:xfrm>
          <a:prstGeom prst="rect">
            <a:avLst/>
          </a:prstGeom>
          <a:noFill/>
        </p:spPr>
        <p:txBody>
          <a:bodyPr wrap="square" rtlCol="0">
            <a:spAutoFit/>
          </a:bodyPr>
          <a:lstStyle/>
          <a:p>
            <a:pPr algn="ctr"/>
            <a:endPar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sz="1400"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sz="1400"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927057" cy="907628"/>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663698" y="6163586"/>
            <a:ext cx="1370080" cy="475559"/>
          </a:xfrm>
          <a:prstGeom prst="rect">
            <a:avLst/>
          </a:prstGeom>
        </p:spPr>
      </p:pic>
      <p:cxnSp>
        <p:nvCxnSpPr>
          <p:cNvPr id="3" name="Conector recto 2">
            <a:extLst>
              <a:ext uri="{FF2B5EF4-FFF2-40B4-BE49-F238E27FC236}">
                <a16:creationId xmlns:a16="http://schemas.microsoft.com/office/drawing/2014/main" id="{27E09B78-42F5-81C0-6D40-17FE20884384}"/>
              </a:ext>
            </a:extLst>
          </p:cNvPr>
          <p:cNvCxnSpPr>
            <a:cxnSpLocks/>
          </p:cNvCxnSpPr>
          <p:nvPr/>
        </p:nvCxnSpPr>
        <p:spPr>
          <a:xfrm flipV="1">
            <a:off x="1965253" y="628369"/>
            <a:ext cx="9192604" cy="13884"/>
          </a:xfrm>
          <a:prstGeom prst="line">
            <a:avLst/>
          </a:prstGeom>
          <a:ln w="95250">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716C4896-5932-E211-4D3B-7AFA682403FB}"/>
              </a:ext>
            </a:extLst>
          </p:cNvPr>
          <p:cNvSpPr txBox="1"/>
          <p:nvPr/>
        </p:nvSpPr>
        <p:spPr>
          <a:xfrm>
            <a:off x="2601687" y="628370"/>
            <a:ext cx="8142514" cy="586699"/>
          </a:xfrm>
          <a:prstGeom prst="rect">
            <a:avLst/>
          </a:prstGeom>
          <a:noFill/>
        </p:spPr>
        <p:txBody>
          <a:bodyPr wrap="square">
            <a:spAutoFit/>
          </a:bodyPr>
          <a:lstStyle/>
          <a:p>
            <a:pPr algn="ctr">
              <a:lnSpc>
                <a:spcPct val="150000"/>
              </a:lnSpc>
              <a:spcAft>
                <a:spcPts val="800"/>
              </a:spcAft>
            </a:pPr>
            <a:r>
              <a:rPr lang="es-419" sz="2400" b="1" kern="100" dirty="0">
                <a:latin typeface="Arial" panose="020B0604020202020204" pitchFamily="34" charset="0"/>
                <a:ea typeface="Calibri" panose="020F0502020204030204" pitchFamily="34" charset="0"/>
                <a:cs typeface="Times New Roman" panose="02020603050405020304" pitchFamily="18" charset="0"/>
              </a:rPr>
              <a:t>ANTECEDENTES DE LA NORMATIVIDAD EN MEXICO </a:t>
            </a:r>
            <a:endParaRPr lang="es-MX"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uadroTexto 1">
            <a:extLst>
              <a:ext uri="{FF2B5EF4-FFF2-40B4-BE49-F238E27FC236}">
                <a16:creationId xmlns:a16="http://schemas.microsoft.com/office/drawing/2014/main" id="{264CB584-2E6B-3059-1538-9FE9B0CD958A}"/>
              </a:ext>
            </a:extLst>
          </p:cNvPr>
          <p:cNvSpPr txBox="1"/>
          <p:nvPr/>
        </p:nvSpPr>
        <p:spPr>
          <a:xfrm>
            <a:off x="1845506" y="1412378"/>
            <a:ext cx="6634465" cy="461665"/>
          </a:xfrm>
          <a:prstGeom prst="rect">
            <a:avLst/>
          </a:prstGeom>
          <a:noFill/>
        </p:spPr>
        <p:txBody>
          <a:bodyPr wrap="square" rtlCol="0">
            <a:spAutoFit/>
          </a:bodyPr>
          <a:lstStyle/>
          <a:p>
            <a:r>
              <a:rPr lang="es-419" sz="2400" u="sng" dirty="0">
                <a:cs typeface="Arial" panose="020B0604020202020204" pitchFamily="34" charset="0"/>
              </a:rPr>
              <a:t>JUSTIFICACION  DE LA NORMATIVIDAD EN MEXICO.</a:t>
            </a:r>
            <a:endParaRPr lang="es-MX" sz="2400" u="sng" dirty="0">
              <a:cs typeface="Arial" panose="020B0604020202020204" pitchFamily="34" charset="0"/>
            </a:endParaRPr>
          </a:p>
        </p:txBody>
      </p:sp>
      <p:sp>
        <p:nvSpPr>
          <p:cNvPr id="7" name="CuadroTexto 6">
            <a:extLst>
              <a:ext uri="{FF2B5EF4-FFF2-40B4-BE49-F238E27FC236}">
                <a16:creationId xmlns:a16="http://schemas.microsoft.com/office/drawing/2014/main" id="{C8658CBB-4511-0D65-5271-4EB28946881E}"/>
              </a:ext>
            </a:extLst>
          </p:cNvPr>
          <p:cNvSpPr txBox="1"/>
          <p:nvPr/>
        </p:nvSpPr>
        <p:spPr>
          <a:xfrm>
            <a:off x="1845507" y="2344605"/>
            <a:ext cx="6427636" cy="1015663"/>
          </a:xfrm>
          <a:prstGeom prst="rect">
            <a:avLst/>
          </a:prstGeom>
          <a:noFill/>
        </p:spPr>
        <p:txBody>
          <a:bodyPr wrap="square">
            <a:spAutoFit/>
          </a:bodyPr>
          <a:lstStyle/>
          <a:p>
            <a:r>
              <a:rPr lang="es-419" sz="2000" kern="100" dirty="0">
                <a:effectLst/>
                <a:ea typeface="Calibri" panose="020F0502020204030204" pitchFamily="34" charset="0"/>
                <a:cs typeface="Times New Roman" panose="02020603050405020304" pitchFamily="18" charset="0"/>
              </a:rPr>
              <a:t>La prevención de accidentes comienza con el conocimiento de los marcos normativos y leyes vigentes emitidas a través de las secretarias correspondientes.</a:t>
            </a:r>
            <a:endParaRPr lang="es-MX" sz="2000" kern="100" dirty="0">
              <a:effectLst/>
              <a:ea typeface="Calibri" panose="020F0502020204030204" pitchFamily="34" charset="0"/>
              <a:cs typeface="Times New Roman" panose="02020603050405020304" pitchFamily="18" charset="0"/>
            </a:endParaRPr>
          </a:p>
        </p:txBody>
      </p:sp>
      <p:sp>
        <p:nvSpPr>
          <p:cNvPr id="8" name="CuadroTexto 7">
            <a:extLst>
              <a:ext uri="{FF2B5EF4-FFF2-40B4-BE49-F238E27FC236}">
                <a16:creationId xmlns:a16="http://schemas.microsoft.com/office/drawing/2014/main" id="{97879628-785B-0B9D-DDD3-41FA22C6CD80}"/>
              </a:ext>
            </a:extLst>
          </p:cNvPr>
          <p:cNvSpPr txBox="1"/>
          <p:nvPr/>
        </p:nvSpPr>
        <p:spPr>
          <a:xfrm>
            <a:off x="4713513" y="6607627"/>
            <a:ext cx="3015344" cy="281231"/>
          </a:xfrm>
          <a:prstGeom prst="rect">
            <a:avLst/>
          </a:prstGeom>
          <a:noFill/>
        </p:spPr>
        <p:txBody>
          <a:bodyPr wrap="square">
            <a:spAutoFit/>
          </a:bodyPr>
          <a:lstStyle/>
          <a:p>
            <a:pPr algn="ctr">
              <a:lnSpc>
                <a:spcPct val="107000"/>
              </a:lnSpc>
              <a:spcAft>
                <a:spcPts val="800"/>
              </a:spcAft>
            </a:pPr>
            <a:r>
              <a:rPr lang="es-MX"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www.emprendedoresehs.com</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Imagen 10">
            <a:extLst>
              <a:ext uri="{FF2B5EF4-FFF2-40B4-BE49-F238E27FC236}">
                <a16:creationId xmlns:a16="http://schemas.microsoft.com/office/drawing/2014/main" id="{39AB4810-56E4-9839-0658-229957B500C8}"/>
              </a:ext>
            </a:extLst>
          </p:cNvPr>
          <p:cNvPicPr>
            <a:picLocks noChangeAspect="1"/>
          </p:cNvPicPr>
          <p:nvPr/>
        </p:nvPicPr>
        <p:blipFill rotWithShape="1">
          <a:blip r:embed="rId5"/>
          <a:srcRect t="4399" b="11496"/>
          <a:stretch/>
        </p:blipFill>
        <p:spPr>
          <a:xfrm>
            <a:off x="4713513" y="3360268"/>
            <a:ext cx="3278151" cy="2757074"/>
          </a:xfrm>
          <a:prstGeom prst="rect">
            <a:avLst/>
          </a:prstGeom>
        </p:spPr>
      </p:pic>
    </p:spTree>
    <p:extLst>
      <p:ext uri="{BB962C8B-B14F-4D97-AF65-F5344CB8AC3E}">
        <p14:creationId xmlns:p14="http://schemas.microsoft.com/office/powerpoint/2010/main" val="3025442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965253" y="6239864"/>
            <a:ext cx="8583004" cy="43088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4" name="CuadroTexto 13">
            <a:extLst>
              <a:ext uri="{FF2B5EF4-FFF2-40B4-BE49-F238E27FC236}">
                <a16:creationId xmlns:a16="http://schemas.microsoft.com/office/drawing/2014/main" id="{5EBC2F11-DE94-C36A-4AFC-A86A3AF990BA}"/>
              </a:ext>
            </a:extLst>
          </p:cNvPr>
          <p:cNvSpPr txBox="1"/>
          <p:nvPr/>
        </p:nvSpPr>
        <p:spPr>
          <a:xfrm>
            <a:off x="4338081" y="6239864"/>
            <a:ext cx="3812751" cy="430887"/>
          </a:xfrm>
          <a:prstGeom prst="rect">
            <a:avLst/>
          </a:prstGeom>
          <a:noFill/>
        </p:spPr>
        <p:txBody>
          <a:bodyPr wrap="square" rtlCol="0">
            <a:spAutoFit/>
          </a:bodyPr>
          <a:lstStyle/>
          <a:p>
            <a:pPr algn="ctr"/>
            <a:r>
              <a:rPr lang="es-419" sz="1100" b="1" u="sng" dirty="0">
                <a:solidFill>
                  <a:schemeClr val="bg1"/>
                </a:solidFill>
              </a:rPr>
              <a:t>MODULO 1</a:t>
            </a:r>
            <a:endParaRPr lang="es-419" sz="1100" b="1" dirty="0">
              <a:solidFill>
                <a:schemeClr val="bg1"/>
              </a:solidFill>
            </a:endParaRPr>
          </a:p>
          <a:p>
            <a:pPr algn="ctr"/>
            <a:r>
              <a:rPr lang="es-419" sz="1100" b="1" kern="100" dirty="0">
                <a:ln>
                  <a:noFill/>
                </a:ln>
                <a:solidFill>
                  <a:schemeClr val="bg1"/>
                </a:solidFill>
                <a:effectLst/>
                <a:latin typeface="ADLaM Display" panose="02010000000000000000" pitchFamily="2" charset="0"/>
                <a:ea typeface="Calibri" panose="020F0502020204030204" pitchFamily="34" charset="0"/>
                <a:cs typeface="Times New Roman" panose="02020603050405020304" pitchFamily="18" charset="0"/>
              </a:rPr>
              <a:t>PROFESIONALIZACIÓN DE LIDERES DE SEGURIDAD</a:t>
            </a:r>
            <a:r>
              <a:rPr lang="es-419" sz="1100" b="1" dirty="0">
                <a:solidFill>
                  <a:schemeClr val="bg1"/>
                </a:solidFill>
              </a:rPr>
              <a:t>  </a:t>
            </a:r>
            <a:endParaRPr lang="es-MX" sz="1100" b="1" dirty="0">
              <a:solidFill>
                <a:schemeClr val="bg1"/>
              </a:solidFill>
            </a:endParaRPr>
          </a:p>
        </p:txBody>
      </p:sp>
      <p:sp>
        <p:nvSpPr>
          <p:cNvPr id="15" name="CuadroTexto 14">
            <a:extLst>
              <a:ext uri="{FF2B5EF4-FFF2-40B4-BE49-F238E27FC236}">
                <a16:creationId xmlns:a16="http://schemas.microsoft.com/office/drawing/2014/main" id="{23B85BB2-428A-4648-2E24-E77E5963CF55}"/>
              </a:ext>
            </a:extLst>
          </p:cNvPr>
          <p:cNvSpPr txBox="1"/>
          <p:nvPr/>
        </p:nvSpPr>
        <p:spPr>
          <a:xfrm>
            <a:off x="4412925" y="-152404"/>
            <a:ext cx="3599684" cy="954107"/>
          </a:xfrm>
          <a:prstGeom prst="rect">
            <a:avLst/>
          </a:prstGeom>
          <a:noFill/>
        </p:spPr>
        <p:txBody>
          <a:bodyPr wrap="square" rtlCol="0">
            <a:spAutoFit/>
          </a:bodyPr>
          <a:lstStyle/>
          <a:p>
            <a:pPr algn="ctr"/>
            <a:endPar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sz="1400"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sz="1400"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927057" cy="907628"/>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663698" y="6163586"/>
            <a:ext cx="1370080" cy="475559"/>
          </a:xfrm>
          <a:prstGeom prst="rect">
            <a:avLst/>
          </a:prstGeom>
        </p:spPr>
      </p:pic>
      <p:cxnSp>
        <p:nvCxnSpPr>
          <p:cNvPr id="3" name="Conector recto 2">
            <a:extLst>
              <a:ext uri="{FF2B5EF4-FFF2-40B4-BE49-F238E27FC236}">
                <a16:creationId xmlns:a16="http://schemas.microsoft.com/office/drawing/2014/main" id="{27E09B78-42F5-81C0-6D40-17FE20884384}"/>
              </a:ext>
            </a:extLst>
          </p:cNvPr>
          <p:cNvCxnSpPr>
            <a:cxnSpLocks/>
          </p:cNvCxnSpPr>
          <p:nvPr/>
        </p:nvCxnSpPr>
        <p:spPr>
          <a:xfrm flipV="1">
            <a:off x="1965253" y="628369"/>
            <a:ext cx="9192604" cy="13884"/>
          </a:xfrm>
          <a:prstGeom prst="line">
            <a:avLst/>
          </a:prstGeom>
          <a:ln w="95250">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716C4896-5932-E211-4D3B-7AFA682403FB}"/>
              </a:ext>
            </a:extLst>
          </p:cNvPr>
          <p:cNvSpPr txBox="1"/>
          <p:nvPr/>
        </p:nvSpPr>
        <p:spPr>
          <a:xfrm>
            <a:off x="2601687" y="628370"/>
            <a:ext cx="8142514" cy="586699"/>
          </a:xfrm>
          <a:prstGeom prst="rect">
            <a:avLst/>
          </a:prstGeom>
          <a:noFill/>
        </p:spPr>
        <p:txBody>
          <a:bodyPr wrap="square">
            <a:spAutoFit/>
          </a:bodyPr>
          <a:lstStyle/>
          <a:p>
            <a:pPr algn="ctr">
              <a:lnSpc>
                <a:spcPct val="150000"/>
              </a:lnSpc>
              <a:spcAft>
                <a:spcPts val="800"/>
              </a:spcAft>
            </a:pPr>
            <a:r>
              <a:rPr lang="es-419" sz="2400" b="1" kern="100" dirty="0">
                <a:latin typeface="Arial" panose="020B0604020202020204" pitchFamily="34" charset="0"/>
                <a:ea typeface="Calibri" panose="020F0502020204030204" pitchFamily="34" charset="0"/>
                <a:cs typeface="Times New Roman" panose="02020603050405020304" pitchFamily="18" charset="0"/>
              </a:rPr>
              <a:t>ANTECEDENTES DE LA NORMATIVIDAD EN MEXICO </a:t>
            </a:r>
            <a:endParaRPr lang="es-MX"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uadroTexto 1">
            <a:extLst>
              <a:ext uri="{FF2B5EF4-FFF2-40B4-BE49-F238E27FC236}">
                <a16:creationId xmlns:a16="http://schemas.microsoft.com/office/drawing/2014/main" id="{264CB584-2E6B-3059-1538-9FE9B0CD958A}"/>
              </a:ext>
            </a:extLst>
          </p:cNvPr>
          <p:cNvSpPr txBox="1"/>
          <p:nvPr/>
        </p:nvSpPr>
        <p:spPr>
          <a:xfrm>
            <a:off x="1845506" y="1412378"/>
            <a:ext cx="7102551" cy="461665"/>
          </a:xfrm>
          <a:prstGeom prst="rect">
            <a:avLst/>
          </a:prstGeom>
          <a:noFill/>
        </p:spPr>
        <p:txBody>
          <a:bodyPr wrap="square" rtlCol="0">
            <a:spAutoFit/>
          </a:bodyPr>
          <a:lstStyle/>
          <a:p>
            <a:r>
              <a:rPr lang="es-419" sz="2400" u="sng" dirty="0">
                <a:cs typeface="Arial" panose="020B0604020202020204" pitchFamily="34" charset="0"/>
              </a:rPr>
              <a:t>LA LEGISLACION DE SEGURIDAD Y SALUD EN MEXICO.</a:t>
            </a:r>
            <a:endParaRPr lang="es-MX" sz="2400" u="sng" dirty="0">
              <a:cs typeface="Arial" panose="020B0604020202020204" pitchFamily="34" charset="0"/>
            </a:endParaRPr>
          </a:p>
        </p:txBody>
      </p:sp>
      <p:sp>
        <p:nvSpPr>
          <p:cNvPr id="7" name="CuadroTexto 6">
            <a:extLst>
              <a:ext uri="{FF2B5EF4-FFF2-40B4-BE49-F238E27FC236}">
                <a16:creationId xmlns:a16="http://schemas.microsoft.com/office/drawing/2014/main" id="{C8658CBB-4511-0D65-5271-4EB28946881E}"/>
              </a:ext>
            </a:extLst>
          </p:cNvPr>
          <p:cNvSpPr txBox="1"/>
          <p:nvPr/>
        </p:nvSpPr>
        <p:spPr>
          <a:xfrm>
            <a:off x="1845505" y="2039797"/>
            <a:ext cx="9780996" cy="1015663"/>
          </a:xfrm>
          <a:prstGeom prst="rect">
            <a:avLst/>
          </a:prstGeom>
          <a:noFill/>
        </p:spPr>
        <p:txBody>
          <a:bodyPr wrap="square">
            <a:spAutoFit/>
          </a:bodyPr>
          <a:lstStyle/>
          <a:p>
            <a:r>
              <a:rPr lang="es-419" sz="2000" kern="100" dirty="0">
                <a:effectLst/>
                <a:ea typeface="Calibri" panose="020F0502020204030204" pitchFamily="34" charset="0"/>
                <a:cs typeface="Times New Roman" panose="02020603050405020304" pitchFamily="18" charset="0"/>
              </a:rPr>
              <a:t>La legislación mexicana en materia de seguridad y salud está integrada por diversos ordenamientos jurídicos que establecen obligaciones, responsabilidades y procedimientos para proteger la vida y la salud de los trabajadores.</a:t>
            </a:r>
            <a:endParaRPr lang="es-MX" sz="2000" kern="100" dirty="0">
              <a:effectLst/>
              <a:ea typeface="Calibri" panose="020F0502020204030204" pitchFamily="34" charset="0"/>
              <a:cs typeface="Times New Roman" panose="02020603050405020304" pitchFamily="18" charset="0"/>
            </a:endParaRPr>
          </a:p>
        </p:txBody>
      </p:sp>
      <p:sp>
        <p:nvSpPr>
          <p:cNvPr id="8" name="CuadroTexto 7">
            <a:extLst>
              <a:ext uri="{FF2B5EF4-FFF2-40B4-BE49-F238E27FC236}">
                <a16:creationId xmlns:a16="http://schemas.microsoft.com/office/drawing/2014/main" id="{97879628-785B-0B9D-DDD3-41FA22C6CD80}"/>
              </a:ext>
            </a:extLst>
          </p:cNvPr>
          <p:cNvSpPr txBox="1"/>
          <p:nvPr/>
        </p:nvSpPr>
        <p:spPr>
          <a:xfrm>
            <a:off x="4713513" y="6607627"/>
            <a:ext cx="3015344" cy="281231"/>
          </a:xfrm>
          <a:prstGeom prst="rect">
            <a:avLst/>
          </a:prstGeom>
          <a:noFill/>
        </p:spPr>
        <p:txBody>
          <a:bodyPr wrap="square">
            <a:spAutoFit/>
          </a:bodyPr>
          <a:lstStyle/>
          <a:p>
            <a:pPr algn="ctr">
              <a:lnSpc>
                <a:spcPct val="107000"/>
              </a:lnSpc>
              <a:spcAft>
                <a:spcPts val="800"/>
              </a:spcAft>
            </a:pPr>
            <a:r>
              <a:rPr lang="es-MX"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www.emprendedoresehs.com</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uadroTexto 8">
            <a:extLst>
              <a:ext uri="{FF2B5EF4-FFF2-40B4-BE49-F238E27FC236}">
                <a16:creationId xmlns:a16="http://schemas.microsoft.com/office/drawing/2014/main" id="{A7E0D03E-714F-D947-BAAA-73B12AC4880C}"/>
              </a:ext>
            </a:extLst>
          </p:cNvPr>
          <p:cNvSpPr txBox="1"/>
          <p:nvPr/>
        </p:nvSpPr>
        <p:spPr>
          <a:xfrm>
            <a:off x="1845505" y="3350163"/>
            <a:ext cx="6503074" cy="2540567"/>
          </a:xfrm>
          <a:prstGeom prst="rect">
            <a:avLst/>
          </a:prstGeom>
          <a:noFill/>
        </p:spPr>
        <p:txBody>
          <a:bodyPr wrap="square">
            <a:spAutoFit/>
          </a:bodyPr>
          <a:lstStyle/>
          <a:p>
            <a:pPr marL="342900" lvl="0" indent="-342900">
              <a:lnSpc>
                <a:spcPct val="150000"/>
              </a:lnSpc>
              <a:buFont typeface="Symbol" panose="05050102010706020507" pitchFamily="18" charset="2"/>
              <a:buChar char=""/>
            </a:pPr>
            <a:r>
              <a:rPr lang="es-419" sz="1800" kern="100" dirty="0">
                <a:effectLst/>
                <a:latin typeface="Arial" panose="020B0604020202020204" pitchFamily="34" charset="0"/>
                <a:ea typeface="Calibri" panose="020F0502020204030204" pitchFamily="34" charset="0"/>
                <a:cs typeface="Times New Roman" panose="02020603050405020304" pitchFamily="18" charset="0"/>
              </a:rPr>
              <a:t>Constitución Política de los Estados Unidos Mexicanos.</a:t>
            </a:r>
            <a:endParaRPr lang="es-MX"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s-419" sz="1800" kern="100" dirty="0">
                <a:effectLst/>
                <a:latin typeface="Arial" panose="020B0604020202020204" pitchFamily="34" charset="0"/>
                <a:ea typeface="Calibri" panose="020F0502020204030204" pitchFamily="34" charset="0"/>
                <a:cs typeface="Times New Roman" panose="02020603050405020304" pitchFamily="18" charset="0"/>
              </a:rPr>
              <a:t>Tratados Internacionales ratificados por México.</a:t>
            </a:r>
            <a:endParaRPr lang="es-MX"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s-419" sz="1800" kern="100" dirty="0">
                <a:effectLst/>
                <a:latin typeface="Arial" panose="020B0604020202020204" pitchFamily="34" charset="0"/>
                <a:ea typeface="Calibri" panose="020F0502020204030204" pitchFamily="34" charset="0"/>
                <a:cs typeface="Times New Roman" panose="02020603050405020304" pitchFamily="18" charset="0"/>
              </a:rPr>
              <a:t>Ley Federal del Trabajo.</a:t>
            </a:r>
            <a:endParaRPr lang="es-MX"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s-419" sz="1800" kern="100" dirty="0">
                <a:effectLst/>
                <a:latin typeface="Arial" panose="020B0604020202020204" pitchFamily="34" charset="0"/>
                <a:ea typeface="Calibri" panose="020F0502020204030204" pitchFamily="34" charset="0"/>
                <a:cs typeface="Times New Roman" panose="02020603050405020304" pitchFamily="18" charset="0"/>
              </a:rPr>
              <a:t>Reglamento Federal de Seguridad y Salud en el Trabajo.</a:t>
            </a:r>
            <a:endParaRPr lang="es-MX"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s-419" sz="1800" kern="100" dirty="0">
                <a:effectLst/>
                <a:latin typeface="Arial" panose="020B0604020202020204" pitchFamily="34" charset="0"/>
                <a:ea typeface="Calibri" panose="020F0502020204030204" pitchFamily="34" charset="0"/>
                <a:cs typeface="Times New Roman" panose="02020603050405020304" pitchFamily="18" charset="0"/>
              </a:rPr>
              <a:t>Normas Oficiales Mexicanas (NOM-STPS).</a:t>
            </a:r>
            <a:endParaRPr lang="es-MX"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es-419" sz="1800" kern="100" dirty="0">
                <a:effectLst/>
                <a:latin typeface="Arial" panose="020B0604020202020204" pitchFamily="34" charset="0"/>
                <a:ea typeface="Calibri" panose="020F0502020204030204" pitchFamily="34" charset="0"/>
                <a:cs typeface="Times New Roman" panose="02020603050405020304" pitchFamily="18" charset="0"/>
              </a:rPr>
              <a:t>Reglamentos internos de trabajo.</a:t>
            </a:r>
            <a:endParaRPr lang="es-MX"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Imagen 9">
            <a:extLst>
              <a:ext uri="{FF2B5EF4-FFF2-40B4-BE49-F238E27FC236}">
                <a16:creationId xmlns:a16="http://schemas.microsoft.com/office/drawing/2014/main" id="{03DCB81A-3120-6BBD-E0B4-5EEDC4A83235}"/>
              </a:ext>
            </a:extLst>
          </p:cNvPr>
          <p:cNvPicPr>
            <a:picLocks noChangeAspect="1"/>
          </p:cNvPicPr>
          <p:nvPr/>
        </p:nvPicPr>
        <p:blipFill>
          <a:blip r:embed="rId5"/>
          <a:stretch>
            <a:fillRect/>
          </a:stretch>
        </p:blipFill>
        <p:spPr>
          <a:xfrm>
            <a:off x="8773326" y="3352631"/>
            <a:ext cx="2853175" cy="2548349"/>
          </a:xfrm>
          <a:prstGeom prst="rect">
            <a:avLst/>
          </a:prstGeom>
        </p:spPr>
      </p:pic>
    </p:spTree>
    <p:extLst>
      <p:ext uri="{BB962C8B-B14F-4D97-AF65-F5344CB8AC3E}">
        <p14:creationId xmlns:p14="http://schemas.microsoft.com/office/powerpoint/2010/main" val="3425538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965253" y="6239864"/>
            <a:ext cx="8583004" cy="43088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4" name="CuadroTexto 13">
            <a:extLst>
              <a:ext uri="{FF2B5EF4-FFF2-40B4-BE49-F238E27FC236}">
                <a16:creationId xmlns:a16="http://schemas.microsoft.com/office/drawing/2014/main" id="{5EBC2F11-DE94-C36A-4AFC-A86A3AF990BA}"/>
              </a:ext>
            </a:extLst>
          </p:cNvPr>
          <p:cNvSpPr txBox="1"/>
          <p:nvPr/>
        </p:nvSpPr>
        <p:spPr>
          <a:xfrm>
            <a:off x="4338081" y="6239864"/>
            <a:ext cx="3812751" cy="430887"/>
          </a:xfrm>
          <a:prstGeom prst="rect">
            <a:avLst/>
          </a:prstGeom>
          <a:noFill/>
        </p:spPr>
        <p:txBody>
          <a:bodyPr wrap="square" rtlCol="0">
            <a:spAutoFit/>
          </a:bodyPr>
          <a:lstStyle/>
          <a:p>
            <a:pPr algn="ctr"/>
            <a:r>
              <a:rPr lang="es-419" sz="1100" b="1" u="sng" dirty="0">
                <a:solidFill>
                  <a:schemeClr val="bg1"/>
                </a:solidFill>
              </a:rPr>
              <a:t>MODULO 1</a:t>
            </a:r>
            <a:endParaRPr lang="es-419" sz="1100" b="1" dirty="0">
              <a:solidFill>
                <a:schemeClr val="bg1"/>
              </a:solidFill>
            </a:endParaRPr>
          </a:p>
          <a:p>
            <a:pPr algn="ctr"/>
            <a:r>
              <a:rPr lang="es-419" sz="1100" b="1" kern="100" dirty="0">
                <a:ln>
                  <a:noFill/>
                </a:ln>
                <a:solidFill>
                  <a:schemeClr val="bg1"/>
                </a:solidFill>
                <a:effectLst/>
                <a:latin typeface="ADLaM Display" panose="02010000000000000000" pitchFamily="2" charset="0"/>
                <a:ea typeface="Calibri" panose="020F0502020204030204" pitchFamily="34" charset="0"/>
                <a:cs typeface="Times New Roman" panose="02020603050405020304" pitchFamily="18" charset="0"/>
              </a:rPr>
              <a:t>PROFESIONALIZACIÓN DE LIDERES DE SEGURIDAD</a:t>
            </a:r>
            <a:r>
              <a:rPr lang="es-419" sz="1100" b="1" dirty="0">
                <a:solidFill>
                  <a:schemeClr val="bg1"/>
                </a:solidFill>
              </a:rPr>
              <a:t>  </a:t>
            </a:r>
            <a:endParaRPr lang="es-MX" sz="1100" b="1" dirty="0">
              <a:solidFill>
                <a:schemeClr val="bg1"/>
              </a:solidFill>
            </a:endParaRPr>
          </a:p>
        </p:txBody>
      </p:sp>
      <p:sp>
        <p:nvSpPr>
          <p:cNvPr id="15" name="CuadroTexto 14">
            <a:extLst>
              <a:ext uri="{FF2B5EF4-FFF2-40B4-BE49-F238E27FC236}">
                <a16:creationId xmlns:a16="http://schemas.microsoft.com/office/drawing/2014/main" id="{23B85BB2-428A-4648-2E24-E77E5963CF55}"/>
              </a:ext>
            </a:extLst>
          </p:cNvPr>
          <p:cNvSpPr txBox="1"/>
          <p:nvPr/>
        </p:nvSpPr>
        <p:spPr>
          <a:xfrm>
            <a:off x="4412925" y="-152404"/>
            <a:ext cx="3599684" cy="954107"/>
          </a:xfrm>
          <a:prstGeom prst="rect">
            <a:avLst/>
          </a:prstGeom>
          <a:noFill/>
        </p:spPr>
        <p:txBody>
          <a:bodyPr wrap="square" rtlCol="0">
            <a:spAutoFit/>
          </a:bodyPr>
          <a:lstStyle/>
          <a:p>
            <a:pPr algn="ctr"/>
            <a:endPar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sz="1400"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sz="1400"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927057" cy="907628"/>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663698" y="6163586"/>
            <a:ext cx="1370080" cy="475559"/>
          </a:xfrm>
          <a:prstGeom prst="rect">
            <a:avLst/>
          </a:prstGeom>
        </p:spPr>
      </p:pic>
      <p:cxnSp>
        <p:nvCxnSpPr>
          <p:cNvPr id="3" name="Conector recto 2">
            <a:extLst>
              <a:ext uri="{FF2B5EF4-FFF2-40B4-BE49-F238E27FC236}">
                <a16:creationId xmlns:a16="http://schemas.microsoft.com/office/drawing/2014/main" id="{27E09B78-42F5-81C0-6D40-17FE20884384}"/>
              </a:ext>
            </a:extLst>
          </p:cNvPr>
          <p:cNvCxnSpPr>
            <a:cxnSpLocks/>
          </p:cNvCxnSpPr>
          <p:nvPr/>
        </p:nvCxnSpPr>
        <p:spPr>
          <a:xfrm flipV="1">
            <a:off x="1965253" y="628369"/>
            <a:ext cx="9192604" cy="13884"/>
          </a:xfrm>
          <a:prstGeom prst="line">
            <a:avLst/>
          </a:prstGeom>
          <a:ln w="95250">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716C4896-5932-E211-4D3B-7AFA682403FB}"/>
              </a:ext>
            </a:extLst>
          </p:cNvPr>
          <p:cNvSpPr txBox="1"/>
          <p:nvPr/>
        </p:nvSpPr>
        <p:spPr>
          <a:xfrm>
            <a:off x="2601687" y="628370"/>
            <a:ext cx="8142514" cy="586699"/>
          </a:xfrm>
          <a:prstGeom prst="rect">
            <a:avLst/>
          </a:prstGeom>
          <a:noFill/>
        </p:spPr>
        <p:txBody>
          <a:bodyPr wrap="square">
            <a:spAutoFit/>
          </a:bodyPr>
          <a:lstStyle/>
          <a:p>
            <a:pPr algn="ctr">
              <a:lnSpc>
                <a:spcPct val="150000"/>
              </a:lnSpc>
              <a:spcAft>
                <a:spcPts val="800"/>
              </a:spcAft>
            </a:pPr>
            <a:r>
              <a:rPr lang="es-419" sz="2400" b="1" kern="100" dirty="0">
                <a:latin typeface="Arial" panose="020B0604020202020204" pitchFamily="34" charset="0"/>
                <a:ea typeface="Calibri" panose="020F0502020204030204" pitchFamily="34" charset="0"/>
                <a:cs typeface="Times New Roman" panose="02020603050405020304" pitchFamily="18" charset="0"/>
              </a:rPr>
              <a:t>ANTECEDENTES DE LA NORMATIVIDAD EN MEXICO </a:t>
            </a:r>
            <a:endParaRPr lang="es-MX"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uadroTexto 1">
            <a:extLst>
              <a:ext uri="{FF2B5EF4-FFF2-40B4-BE49-F238E27FC236}">
                <a16:creationId xmlns:a16="http://schemas.microsoft.com/office/drawing/2014/main" id="{264CB584-2E6B-3059-1538-9FE9B0CD958A}"/>
              </a:ext>
            </a:extLst>
          </p:cNvPr>
          <p:cNvSpPr txBox="1"/>
          <p:nvPr/>
        </p:nvSpPr>
        <p:spPr>
          <a:xfrm>
            <a:off x="1845506" y="1412378"/>
            <a:ext cx="7102551" cy="461665"/>
          </a:xfrm>
          <a:prstGeom prst="rect">
            <a:avLst/>
          </a:prstGeom>
          <a:noFill/>
        </p:spPr>
        <p:txBody>
          <a:bodyPr wrap="square" rtlCol="0">
            <a:spAutoFit/>
          </a:bodyPr>
          <a:lstStyle/>
          <a:p>
            <a:r>
              <a:rPr lang="es-419" sz="2400" u="sng" dirty="0">
                <a:cs typeface="Arial" panose="020B0604020202020204" pitchFamily="34" charset="0"/>
              </a:rPr>
              <a:t>HISTORIA DE LA SEGURIDAD EN MEXICO.</a:t>
            </a:r>
            <a:endParaRPr lang="es-MX" sz="2400" u="sng" dirty="0">
              <a:cs typeface="Arial" panose="020B0604020202020204" pitchFamily="34" charset="0"/>
            </a:endParaRPr>
          </a:p>
        </p:txBody>
      </p:sp>
      <p:sp>
        <p:nvSpPr>
          <p:cNvPr id="7" name="CuadroTexto 6">
            <a:extLst>
              <a:ext uri="{FF2B5EF4-FFF2-40B4-BE49-F238E27FC236}">
                <a16:creationId xmlns:a16="http://schemas.microsoft.com/office/drawing/2014/main" id="{C8658CBB-4511-0D65-5271-4EB28946881E}"/>
              </a:ext>
            </a:extLst>
          </p:cNvPr>
          <p:cNvSpPr txBox="1"/>
          <p:nvPr/>
        </p:nvSpPr>
        <p:spPr>
          <a:xfrm>
            <a:off x="1845505" y="1963595"/>
            <a:ext cx="9780996" cy="707886"/>
          </a:xfrm>
          <a:prstGeom prst="rect">
            <a:avLst/>
          </a:prstGeom>
          <a:noFill/>
        </p:spPr>
        <p:txBody>
          <a:bodyPr wrap="square">
            <a:spAutoFit/>
          </a:bodyPr>
          <a:lstStyle/>
          <a:p>
            <a:r>
              <a:rPr lang="es-419" sz="2000" kern="100" dirty="0">
                <a:ea typeface="Calibri" panose="020F0502020204030204" pitchFamily="34" charset="0"/>
                <a:cs typeface="Times New Roman" panose="02020603050405020304" pitchFamily="18" charset="0"/>
              </a:rPr>
              <a:t>El primer antecedente de la seguridad en el trabajo en México, se remonta al </a:t>
            </a:r>
            <a:r>
              <a:rPr lang="es-419" sz="2000" dirty="0"/>
              <a:t>5 de febrero de 1917, cuando en la ciudad de Querétaro se promulgo la constitución política mexicana</a:t>
            </a:r>
            <a:r>
              <a:rPr lang="es-419" sz="2000" kern="100" dirty="0">
                <a:effectLst/>
                <a:ea typeface="Calibri" panose="020F0502020204030204" pitchFamily="34" charset="0"/>
                <a:cs typeface="Times New Roman" panose="02020603050405020304" pitchFamily="18" charset="0"/>
              </a:rPr>
              <a:t>.</a:t>
            </a:r>
            <a:endParaRPr lang="es-MX" sz="2000" kern="100" dirty="0">
              <a:effectLst/>
              <a:ea typeface="Calibri" panose="020F0502020204030204" pitchFamily="34" charset="0"/>
              <a:cs typeface="Times New Roman" panose="02020603050405020304" pitchFamily="18" charset="0"/>
            </a:endParaRPr>
          </a:p>
        </p:txBody>
      </p:sp>
      <p:sp>
        <p:nvSpPr>
          <p:cNvPr id="8" name="CuadroTexto 7">
            <a:extLst>
              <a:ext uri="{FF2B5EF4-FFF2-40B4-BE49-F238E27FC236}">
                <a16:creationId xmlns:a16="http://schemas.microsoft.com/office/drawing/2014/main" id="{97879628-785B-0B9D-DDD3-41FA22C6CD80}"/>
              </a:ext>
            </a:extLst>
          </p:cNvPr>
          <p:cNvSpPr txBox="1"/>
          <p:nvPr/>
        </p:nvSpPr>
        <p:spPr>
          <a:xfrm>
            <a:off x="4713513" y="6607627"/>
            <a:ext cx="3015344" cy="281231"/>
          </a:xfrm>
          <a:prstGeom prst="rect">
            <a:avLst/>
          </a:prstGeom>
          <a:noFill/>
        </p:spPr>
        <p:txBody>
          <a:bodyPr wrap="square">
            <a:spAutoFit/>
          </a:bodyPr>
          <a:lstStyle/>
          <a:p>
            <a:pPr algn="ctr">
              <a:lnSpc>
                <a:spcPct val="107000"/>
              </a:lnSpc>
              <a:spcAft>
                <a:spcPts val="800"/>
              </a:spcAft>
            </a:pPr>
            <a:r>
              <a:rPr lang="es-MX"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www.emprendedoresehs.com</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uadroTexto 8">
            <a:extLst>
              <a:ext uri="{FF2B5EF4-FFF2-40B4-BE49-F238E27FC236}">
                <a16:creationId xmlns:a16="http://schemas.microsoft.com/office/drawing/2014/main" id="{A7E0D03E-714F-D947-BAAA-73B12AC4880C}"/>
              </a:ext>
            </a:extLst>
          </p:cNvPr>
          <p:cNvSpPr txBox="1"/>
          <p:nvPr/>
        </p:nvSpPr>
        <p:spPr>
          <a:xfrm>
            <a:off x="1845504" y="2718782"/>
            <a:ext cx="10188273" cy="707886"/>
          </a:xfrm>
          <a:prstGeom prst="rect">
            <a:avLst/>
          </a:prstGeom>
          <a:noFill/>
        </p:spPr>
        <p:txBody>
          <a:bodyPr wrap="square">
            <a:spAutoFit/>
          </a:bodyPr>
          <a:lstStyle/>
          <a:p>
            <a:pPr lvl="0"/>
            <a:r>
              <a:rPr lang="es-MX" sz="2000" dirty="0">
                <a:effectLst/>
                <a:ea typeface="Calibri" panose="020F0502020204030204" pitchFamily="34" charset="0"/>
              </a:rPr>
              <a:t>La constitución política de los estados unidos mexicanos es la ley máxima y fundamental de México ya que cualquier ley, tratados, reglamentos se derivan de esta.</a:t>
            </a:r>
            <a:endParaRPr lang="es-MX" sz="2000" kern="100" dirty="0">
              <a:effectLst/>
              <a:ea typeface="Calibri" panose="020F0502020204030204" pitchFamily="34" charset="0"/>
              <a:cs typeface="Times New Roman" panose="02020603050405020304" pitchFamily="18" charset="0"/>
            </a:endParaRPr>
          </a:p>
        </p:txBody>
      </p:sp>
      <p:pic>
        <p:nvPicPr>
          <p:cNvPr id="4" name="Imagen 3">
            <a:extLst>
              <a:ext uri="{FF2B5EF4-FFF2-40B4-BE49-F238E27FC236}">
                <a16:creationId xmlns:a16="http://schemas.microsoft.com/office/drawing/2014/main" id="{F863CB72-F4BD-866E-88B5-7D3F75E438B0}"/>
              </a:ext>
            </a:extLst>
          </p:cNvPr>
          <p:cNvPicPr>
            <a:picLocks noChangeAspect="1"/>
          </p:cNvPicPr>
          <p:nvPr/>
        </p:nvPicPr>
        <p:blipFill>
          <a:blip r:embed="rId5"/>
          <a:stretch>
            <a:fillRect/>
          </a:stretch>
        </p:blipFill>
        <p:spPr>
          <a:xfrm>
            <a:off x="1883486" y="3455449"/>
            <a:ext cx="4678069" cy="2743579"/>
          </a:xfrm>
          <a:prstGeom prst="rect">
            <a:avLst/>
          </a:prstGeom>
        </p:spPr>
      </p:pic>
      <p:pic>
        <p:nvPicPr>
          <p:cNvPr id="11" name="Imagen 10">
            <a:extLst>
              <a:ext uri="{FF2B5EF4-FFF2-40B4-BE49-F238E27FC236}">
                <a16:creationId xmlns:a16="http://schemas.microsoft.com/office/drawing/2014/main" id="{3A24320D-F028-6B87-0C83-AF3515F67994}"/>
              </a:ext>
            </a:extLst>
          </p:cNvPr>
          <p:cNvPicPr>
            <a:picLocks noChangeAspect="1"/>
          </p:cNvPicPr>
          <p:nvPr/>
        </p:nvPicPr>
        <p:blipFill rotWithShape="1">
          <a:blip r:embed="rId6"/>
          <a:srcRect l="8118" r="9303"/>
          <a:stretch/>
        </p:blipFill>
        <p:spPr>
          <a:xfrm>
            <a:off x="6629396" y="3500795"/>
            <a:ext cx="4397833" cy="2662791"/>
          </a:xfrm>
          <a:prstGeom prst="rect">
            <a:avLst/>
          </a:prstGeom>
        </p:spPr>
      </p:pic>
    </p:spTree>
    <p:extLst>
      <p:ext uri="{BB962C8B-B14F-4D97-AF65-F5344CB8AC3E}">
        <p14:creationId xmlns:p14="http://schemas.microsoft.com/office/powerpoint/2010/main" val="731397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965253" y="6239864"/>
            <a:ext cx="8583004" cy="43088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4" name="CuadroTexto 13">
            <a:extLst>
              <a:ext uri="{FF2B5EF4-FFF2-40B4-BE49-F238E27FC236}">
                <a16:creationId xmlns:a16="http://schemas.microsoft.com/office/drawing/2014/main" id="{5EBC2F11-DE94-C36A-4AFC-A86A3AF990BA}"/>
              </a:ext>
            </a:extLst>
          </p:cNvPr>
          <p:cNvSpPr txBox="1"/>
          <p:nvPr/>
        </p:nvSpPr>
        <p:spPr>
          <a:xfrm>
            <a:off x="4338081" y="6239864"/>
            <a:ext cx="3812751" cy="430887"/>
          </a:xfrm>
          <a:prstGeom prst="rect">
            <a:avLst/>
          </a:prstGeom>
          <a:noFill/>
        </p:spPr>
        <p:txBody>
          <a:bodyPr wrap="square" rtlCol="0">
            <a:spAutoFit/>
          </a:bodyPr>
          <a:lstStyle/>
          <a:p>
            <a:pPr algn="ctr"/>
            <a:r>
              <a:rPr lang="es-419" sz="1100" b="1" u="sng" dirty="0">
                <a:solidFill>
                  <a:schemeClr val="bg1"/>
                </a:solidFill>
              </a:rPr>
              <a:t>MODULO 1</a:t>
            </a:r>
            <a:endParaRPr lang="es-419" sz="1100" b="1" dirty="0">
              <a:solidFill>
                <a:schemeClr val="bg1"/>
              </a:solidFill>
            </a:endParaRPr>
          </a:p>
          <a:p>
            <a:pPr algn="ctr"/>
            <a:r>
              <a:rPr lang="es-419" sz="1100" b="1" kern="100" dirty="0">
                <a:ln>
                  <a:noFill/>
                </a:ln>
                <a:solidFill>
                  <a:schemeClr val="bg1"/>
                </a:solidFill>
                <a:effectLst/>
                <a:latin typeface="ADLaM Display" panose="02010000000000000000" pitchFamily="2" charset="0"/>
                <a:ea typeface="Calibri" panose="020F0502020204030204" pitchFamily="34" charset="0"/>
                <a:cs typeface="Times New Roman" panose="02020603050405020304" pitchFamily="18" charset="0"/>
              </a:rPr>
              <a:t>PROFESIONALIZACIÓN DE LIDERES DE SEGURIDAD</a:t>
            </a:r>
            <a:r>
              <a:rPr lang="es-419" sz="1100" b="1" dirty="0">
                <a:solidFill>
                  <a:schemeClr val="bg1"/>
                </a:solidFill>
              </a:rPr>
              <a:t>  </a:t>
            </a:r>
            <a:endParaRPr lang="es-MX" sz="1100" b="1" dirty="0">
              <a:solidFill>
                <a:schemeClr val="bg1"/>
              </a:solidFill>
            </a:endParaRPr>
          </a:p>
        </p:txBody>
      </p:sp>
      <p:sp>
        <p:nvSpPr>
          <p:cNvPr id="15" name="CuadroTexto 14">
            <a:extLst>
              <a:ext uri="{FF2B5EF4-FFF2-40B4-BE49-F238E27FC236}">
                <a16:creationId xmlns:a16="http://schemas.microsoft.com/office/drawing/2014/main" id="{23B85BB2-428A-4648-2E24-E77E5963CF55}"/>
              </a:ext>
            </a:extLst>
          </p:cNvPr>
          <p:cNvSpPr txBox="1"/>
          <p:nvPr/>
        </p:nvSpPr>
        <p:spPr>
          <a:xfrm>
            <a:off x="4412925" y="-152404"/>
            <a:ext cx="3599684" cy="954107"/>
          </a:xfrm>
          <a:prstGeom prst="rect">
            <a:avLst/>
          </a:prstGeom>
          <a:noFill/>
        </p:spPr>
        <p:txBody>
          <a:bodyPr wrap="square" rtlCol="0">
            <a:spAutoFit/>
          </a:bodyPr>
          <a:lstStyle/>
          <a:p>
            <a:pPr algn="ctr"/>
            <a:endPar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sz="1400"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sz="1400"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927057" cy="907628"/>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663698" y="6163586"/>
            <a:ext cx="1370080" cy="475559"/>
          </a:xfrm>
          <a:prstGeom prst="rect">
            <a:avLst/>
          </a:prstGeom>
        </p:spPr>
      </p:pic>
      <p:cxnSp>
        <p:nvCxnSpPr>
          <p:cNvPr id="3" name="Conector recto 2">
            <a:extLst>
              <a:ext uri="{FF2B5EF4-FFF2-40B4-BE49-F238E27FC236}">
                <a16:creationId xmlns:a16="http://schemas.microsoft.com/office/drawing/2014/main" id="{27E09B78-42F5-81C0-6D40-17FE20884384}"/>
              </a:ext>
            </a:extLst>
          </p:cNvPr>
          <p:cNvCxnSpPr>
            <a:cxnSpLocks/>
          </p:cNvCxnSpPr>
          <p:nvPr/>
        </p:nvCxnSpPr>
        <p:spPr>
          <a:xfrm flipV="1">
            <a:off x="1965253" y="628369"/>
            <a:ext cx="9192604" cy="13884"/>
          </a:xfrm>
          <a:prstGeom prst="line">
            <a:avLst/>
          </a:prstGeom>
          <a:ln w="95250">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716C4896-5932-E211-4D3B-7AFA682403FB}"/>
              </a:ext>
            </a:extLst>
          </p:cNvPr>
          <p:cNvSpPr txBox="1"/>
          <p:nvPr/>
        </p:nvSpPr>
        <p:spPr>
          <a:xfrm>
            <a:off x="2601687" y="628370"/>
            <a:ext cx="8142514" cy="586699"/>
          </a:xfrm>
          <a:prstGeom prst="rect">
            <a:avLst/>
          </a:prstGeom>
          <a:noFill/>
        </p:spPr>
        <p:txBody>
          <a:bodyPr wrap="square">
            <a:spAutoFit/>
          </a:bodyPr>
          <a:lstStyle/>
          <a:p>
            <a:pPr algn="ctr">
              <a:lnSpc>
                <a:spcPct val="150000"/>
              </a:lnSpc>
              <a:spcAft>
                <a:spcPts val="800"/>
              </a:spcAft>
            </a:pPr>
            <a:r>
              <a:rPr lang="es-419" sz="2400" b="1" kern="100" dirty="0">
                <a:latin typeface="Arial" panose="020B0604020202020204" pitchFamily="34" charset="0"/>
                <a:ea typeface="Calibri" panose="020F0502020204030204" pitchFamily="34" charset="0"/>
                <a:cs typeface="Times New Roman" panose="02020603050405020304" pitchFamily="18" charset="0"/>
              </a:rPr>
              <a:t>ANTECEDENTES DE LA NORMATIVIDAD EN MEXICO </a:t>
            </a:r>
            <a:endParaRPr lang="es-MX"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uadroTexto 1">
            <a:extLst>
              <a:ext uri="{FF2B5EF4-FFF2-40B4-BE49-F238E27FC236}">
                <a16:creationId xmlns:a16="http://schemas.microsoft.com/office/drawing/2014/main" id="{264CB584-2E6B-3059-1538-9FE9B0CD958A}"/>
              </a:ext>
            </a:extLst>
          </p:cNvPr>
          <p:cNvSpPr txBox="1"/>
          <p:nvPr/>
        </p:nvSpPr>
        <p:spPr>
          <a:xfrm>
            <a:off x="1845506" y="1412378"/>
            <a:ext cx="7102551" cy="461665"/>
          </a:xfrm>
          <a:prstGeom prst="rect">
            <a:avLst/>
          </a:prstGeom>
          <a:noFill/>
        </p:spPr>
        <p:txBody>
          <a:bodyPr wrap="square" rtlCol="0">
            <a:spAutoFit/>
          </a:bodyPr>
          <a:lstStyle/>
          <a:p>
            <a:r>
              <a:rPr lang="es-419" sz="2400" u="sng" dirty="0">
                <a:cs typeface="Arial" panose="020B0604020202020204" pitchFamily="34" charset="0"/>
              </a:rPr>
              <a:t>HISTORIA DE LA SEGURIDAD EN MEXICO.</a:t>
            </a:r>
            <a:endParaRPr lang="es-MX" sz="2400" u="sng" dirty="0">
              <a:cs typeface="Arial" panose="020B0604020202020204" pitchFamily="34" charset="0"/>
            </a:endParaRPr>
          </a:p>
        </p:txBody>
      </p:sp>
      <p:sp>
        <p:nvSpPr>
          <p:cNvPr id="7" name="CuadroTexto 6">
            <a:extLst>
              <a:ext uri="{FF2B5EF4-FFF2-40B4-BE49-F238E27FC236}">
                <a16:creationId xmlns:a16="http://schemas.microsoft.com/office/drawing/2014/main" id="{C8658CBB-4511-0D65-5271-4EB28946881E}"/>
              </a:ext>
            </a:extLst>
          </p:cNvPr>
          <p:cNvSpPr txBox="1"/>
          <p:nvPr/>
        </p:nvSpPr>
        <p:spPr>
          <a:xfrm>
            <a:off x="1823732" y="2797624"/>
            <a:ext cx="6305328" cy="1969578"/>
          </a:xfrm>
          <a:prstGeom prst="rect">
            <a:avLst/>
          </a:prstGeom>
          <a:noFill/>
        </p:spPr>
        <p:txBody>
          <a:bodyPr wrap="square">
            <a:spAutoFit/>
          </a:bodyPr>
          <a:lstStyle/>
          <a:p>
            <a:endParaRPr lang="es-419" sz="2000" kern="100" dirty="0">
              <a:effectLst/>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s-MX" sz="1800" b="1" kern="0" dirty="0">
                <a:effectLst/>
                <a:latin typeface="Arial" panose="020B0604020202020204" pitchFamily="34" charset="0"/>
                <a:ea typeface="Times New Roman" panose="02020603050405020304" pitchFamily="18" charset="0"/>
                <a:cs typeface="Times New Roman" panose="02020603050405020304" pitchFamily="18" charset="0"/>
              </a:rPr>
              <a:t>Parte dogmática:</a:t>
            </a:r>
            <a:r>
              <a:rPr lang="es-MX" sz="1800" kern="0" dirty="0">
                <a:effectLst/>
                <a:latin typeface="Arial" panose="020B0604020202020204" pitchFamily="34" charset="0"/>
                <a:ea typeface="Times New Roman" panose="02020603050405020304" pitchFamily="18" charset="0"/>
                <a:cs typeface="Times New Roman" panose="02020603050405020304" pitchFamily="18" charset="0"/>
              </a:rPr>
              <a:t> Reconoce los derechos humanos       y las garantías individuales.</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s-MX" sz="1800" b="1" kern="0" dirty="0">
                <a:effectLst/>
                <a:latin typeface="Arial" panose="020B0604020202020204" pitchFamily="34" charset="0"/>
                <a:ea typeface="Times New Roman" panose="02020603050405020304" pitchFamily="18" charset="0"/>
                <a:cs typeface="Times New Roman" panose="02020603050405020304" pitchFamily="18" charset="0"/>
              </a:rPr>
              <a:t>Parte orgánica:</a:t>
            </a:r>
            <a:r>
              <a:rPr lang="es-MX" sz="1800" kern="0" dirty="0">
                <a:effectLst/>
                <a:latin typeface="Arial" panose="020B0604020202020204" pitchFamily="34" charset="0"/>
                <a:ea typeface="Times New Roman" panose="02020603050405020304" pitchFamily="18" charset="0"/>
                <a:cs typeface="Times New Roman" panose="02020603050405020304" pitchFamily="18" charset="0"/>
              </a:rPr>
              <a:t> Organiza los poderes del Estado (Ejecutivo, Legislativo y Judicial) y los niveles de gobierno (federal, estatal y municipal)</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uadroTexto 7">
            <a:extLst>
              <a:ext uri="{FF2B5EF4-FFF2-40B4-BE49-F238E27FC236}">
                <a16:creationId xmlns:a16="http://schemas.microsoft.com/office/drawing/2014/main" id="{97879628-785B-0B9D-DDD3-41FA22C6CD80}"/>
              </a:ext>
            </a:extLst>
          </p:cNvPr>
          <p:cNvSpPr txBox="1"/>
          <p:nvPr/>
        </p:nvSpPr>
        <p:spPr>
          <a:xfrm>
            <a:off x="4713513" y="6607627"/>
            <a:ext cx="3015344" cy="281231"/>
          </a:xfrm>
          <a:prstGeom prst="rect">
            <a:avLst/>
          </a:prstGeom>
          <a:noFill/>
        </p:spPr>
        <p:txBody>
          <a:bodyPr wrap="square">
            <a:spAutoFit/>
          </a:bodyPr>
          <a:lstStyle/>
          <a:p>
            <a:pPr algn="ctr">
              <a:lnSpc>
                <a:spcPct val="107000"/>
              </a:lnSpc>
              <a:spcAft>
                <a:spcPts val="800"/>
              </a:spcAft>
            </a:pPr>
            <a:r>
              <a:rPr lang="es-MX"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www.emprendedoresehs.com</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uadroTexto 8">
            <a:extLst>
              <a:ext uri="{FF2B5EF4-FFF2-40B4-BE49-F238E27FC236}">
                <a16:creationId xmlns:a16="http://schemas.microsoft.com/office/drawing/2014/main" id="{A7E0D03E-714F-D947-BAAA-73B12AC4880C}"/>
              </a:ext>
            </a:extLst>
          </p:cNvPr>
          <p:cNvSpPr txBox="1"/>
          <p:nvPr/>
        </p:nvSpPr>
        <p:spPr>
          <a:xfrm>
            <a:off x="1845506" y="5276531"/>
            <a:ext cx="9007552" cy="923330"/>
          </a:xfrm>
          <a:prstGeom prst="rect">
            <a:avLst/>
          </a:prstGeom>
          <a:noFill/>
        </p:spPr>
        <p:txBody>
          <a:bodyPr wrap="square">
            <a:spAutoFit/>
          </a:bodyPr>
          <a:lstStyle/>
          <a:p>
            <a:pPr lvl="0"/>
            <a:r>
              <a:rPr lang="es-MX" sz="1800" dirty="0">
                <a:effectLst/>
                <a:latin typeface="Arial" panose="020B0604020202020204" pitchFamily="34" charset="0"/>
                <a:ea typeface="Calibri" panose="020F0502020204030204" pitchFamily="34" charset="0"/>
              </a:rPr>
              <a:t>La seguridad en el trabajo se encuentra regulada en el</a:t>
            </a:r>
            <a:r>
              <a:rPr lang="es-MX" sz="1800" kern="0" dirty="0">
                <a:effectLst/>
                <a:latin typeface="Arial" panose="020B0604020202020204" pitchFamily="34" charset="0"/>
                <a:ea typeface="Times New Roman" panose="02020603050405020304" pitchFamily="18" charset="0"/>
              </a:rPr>
              <a:t> </a:t>
            </a:r>
            <a:r>
              <a:rPr lang="es-MX" sz="1800" b="1" kern="0" dirty="0">
                <a:effectLst/>
                <a:latin typeface="Arial" panose="020B0604020202020204" pitchFamily="34" charset="0"/>
                <a:ea typeface="Times New Roman" panose="02020603050405020304" pitchFamily="18" charset="0"/>
              </a:rPr>
              <a:t>artículo </a:t>
            </a:r>
            <a:r>
              <a:rPr lang="es-MX" sz="1800" b="1" dirty="0">
                <a:effectLst/>
                <a:latin typeface="Arial" panose="020B0604020202020204" pitchFamily="34" charset="0"/>
                <a:ea typeface="Calibri" panose="020F0502020204030204" pitchFamily="34" charset="0"/>
              </a:rPr>
              <a:t>123 </a:t>
            </a:r>
            <a:r>
              <a:rPr lang="es-MX" sz="1800" dirty="0">
                <a:effectLst/>
                <a:latin typeface="Calibri" panose="020F0502020204030204" pitchFamily="34" charset="0"/>
                <a:ea typeface="Calibri" panose="020F0502020204030204" pitchFamily="34" charset="0"/>
                <a:cs typeface="Times New Roman" panose="02020603050405020304" pitchFamily="18" charset="0"/>
              </a:rPr>
              <a:t>, </a:t>
            </a:r>
            <a:r>
              <a:rPr lang="es-MX" sz="1800" dirty="0">
                <a:effectLst/>
                <a:latin typeface="Arial" panose="020B0604020202020204" pitchFamily="34" charset="0"/>
                <a:ea typeface="Calibri" panose="020F0502020204030204" pitchFamily="34" charset="0"/>
              </a:rPr>
              <a:t>específicamente dentro del</a:t>
            </a:r>
            <a:r>
              <a:rPr lang="es-MX" sz="1800" dirty="0">
                <a:effectLst/>
                <a:latin typeface="Calibri" panose="020F0502020204030204" pitchFamily="34" charset="0"/>
                <a:ea typeface="Calibri" panose="020F0502020204030204" pitchFamily="34" charset="0"/>
                <a:cs typeface="Times New Roman" panose="02020603050405020304" pitchFamily="18" charset="0"/>
              </a:rPr>
              <a:t> </a:t>
            </a:r>
            <a:r>
              <a:rPr lang="es-MX" sz="1800" b="1" dirty="0">
                <a:effectLst/>
                <a:latin typeface="Arial" panose="020B0604020202020204" pitchFamily="34" charset="0"/>
                <a:ea typeface="Calibri" panose="020F0502020204030204" pitchFamily="34" charset="0"/>
              </a:rPr>
              <a:t>Apartado A, Fracción XV </a:t>
            </a:r>
            <a:r>
              <a:rPr lang="es-MX" sz="1800" dirty="0">
                <a:effectLst/>
                <a:latin typeface="Calibri" panose="020F0502020204030204" pitchFamily="34" charset="0"/>
                <a:ea typeface="Calibri" panose="020F0502020204030204" pitchFamily="34" charset="0"/>
              </a:rPr>
              <a:t>este apartado establece las bases constitucionales de la </a:t>
            </a:r>
            <a:r>
              <a:rPr lang="es-MX" sz="1800" b="1" dirty="0">
                <a:effectLst/>
                <a:latin typeface="Calibri" panose="020F0502020204030204" pitchFamily="34" charset="0"/>
                <a:ea typeface="Calibri" panose="020F0502020204030204" pitchFamily="34" charset="0"/>
              </a:rPr>
              <a:t>Seguridad y Salud en el Trabajo (SST)</a:t>
            </a:r>
            <a:endParaRPr lang="es-MX" sz="2000" kern="100" dirty="0">
              <a:effectLst/>
              <a:ea typeface="Calibri" panose="020F0502020204030204" pitchFamily="34" charset="0"/>
              <a:cs typeface="Times New Roman" panose="02020603050405020304" pitchFamily="18" charset="0"/>
            </a:endParaRPr>
          </a:p>
        </p:txBody>
      </p:sp>
      <p:sp>
        <p:nvSpPr>
          <p:cNvPr id="10" name="CuadroTexto 9">
            <a:extLst>
              <a:ext uri="{FF2B5EF4-FFF2-40B4-BE49-F238E27FC236}">
                <a16:creationId xmlns:a16="http://schemas.microsoft.com/office/drawing/2014/main" id="{A6BBB10B-6064-AD34-CF1B-8C8ADAE55A07}"/>
              </a:ext>
            </a:extLst>
          </p:cNvPr>
          <p:cNvSpPr txBox="1"/>
          <p:nvPr/>
        </p:nvSpPr>
        <p:spPr>
          <a:xfrm>
            <a:off x="1823731" y="2209264"/>
            <a:ext cx="8724525" cy="646331"/>
          </a:xfrm>
          <a:prstGeom prst="rect">
            <a:avLst/>
          </a:prstGeom>
          <a:noFill/>
        </p:spPr>
        <p:txBody>
          <a:bodyPr wrap="square">
            <a:spAutoFit/>
          </a:bodyPr>
          <a:lstStyle/>
          <a:p>
            <a:r>
              <a:rPr lang="es-MX" sz="1800" kern="100" dirty="0">
                <a:effectLst/>
                <a:latin typeface="Arial" panose="020B0604020202020204" pitchFamily="34" charset="0"/>
                <a:ea typeface="Calibri" panose="020F0502020204030204" pitchFamily="34" charset="0"/>
                <a:cs typeface="Times New Roman" panose="02020603050405020304" pitchFamily="18" charset="0"/>
              </a:rPr>
              <a:t>La constitución política mexicana contiene </a:t>
            </a:r>
            <a:r>
              <a:rPr lang="es-MX" sz="1800" b="1" kern="100" dirty="0">
                <a:effectLst/>
                <a:latin typeface="Arial" panose="020B0604020202020204" pitchFamily="34" charset="0"/>
                <a:ea typeface="Calibri" panose="020F0502020204030204" pitchFamily="34" charset="0"/>
                <a:cs typeface="Times New Roman" panose="02020603050405020304" pitchFamily="18" charset="0"/>
              </a:rPr>
              <a:t>136 artículos</a:t>
            </a:r>
            <a:r>
              <a:rPr lang="es-MX" sz="1800" kern="100" dirty="0">
                <a:effectLst/>
                <a:latin typeface="Arial" panose="020B0604020202020204" pitchFamily="34" charset="0"/>
                <a:ea typeface="Calibri" panose="020F0502020204030204" pitchFamily="34" charset="0"/>
                <a:cs typeface="Times New Roman" panose="02020603050405020304" pitchFamily="18" charset="0"/>
              </a:rPr>
              <a:t> y artículos transitorios y </a:t>
            </a:r>
            <a:r>
              <a:rPr lang="es-MX"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s-MX" sz="1800" kern="0" dirty="0">
                <a:effectLst/>
                <a:latin typeface="Arial" panose="020B0604020202020204" pitchFamily="34" charset="0"/>
                <a:ea typeface="Times New Roman" panose="02020603050405020304" pitchFamily="18" charset="0"/>
                <a:cs typeface="Times New Roman" panose="02020603050405020304" pitchFamily="18" charset="0"/>
              </a:rPr>
              <a:t>se divide en dos partes principales:</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Imagen 10">
            <a:extLst>
              <a:ext uri="{FF2B5EF4-FFF2-40B4-BE49-F238E27FC236}">
                <a16:creationId xmlns:a16="http://schemas.microsoft.com/office/drawing/2014/main" id="{188C54A1-1F99-1343-BD0B-736A2EDA813A}"/>
              </a:ext>
            </a:extLst>
          </p:cNvPr>
          <p:cNvPicPr>
            <a:picLocks noChangeAspect="1"/>
          </p:cNvPicPr>
          <p:nvPr/>
        </p:nvPicPr>
        <p:blipFill>
          <a:blip r:embed="rId5"/>
          <a:stretch>
            <a:fillRect/>
          </a:stretch>
        </p:blipFill>
        <p:spPr>
          <a:xfrm>
            <a:off x="7750628" y="2726919"/>
            <a:ext cx="3953589" cy="2215195"/>
          </a:xfrm>
          <a:prstGeom prst="rect">
            <a:avLst/>
          </a:prstGeom>
        </p:spPr>
      </p:pic>
    </p:spTree>
    <p:extLst>
      <p:ext uri="{BB962C8B-B14F-4D97-AF65-F5344CB8AC3E}">
        <p14:creationId xmlns:p14="http://schemas.microsoft.com/office/powerpoint/2010/main" val="1089073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965253" y="6239864"/>
            <a:ext cx="8583004" cy="43088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4" name="CuadroTexto 13">
            <a:extLst>
              <a:ext uri="{FF2B5EF4-FFF2-40B4-BE49-F238E27FC236}">
                <a16:creationId xmlns:a16="http://schemas.microsoft.com/office/drawing/2014/main" id="{5EBC2F11-DE94-C36A-4AFC-A86A3AF990BA}"/>
              </a:ext>
            </a:extLst>
          </p:cNvPr>
          <p:cNvSpPr txBox="1"/>
          <p:nvPr/>
        </p:nvSpPr>
        <p:spPr>
          <a:xfrm>
            <a:off x="4338081" y="6239864"/>
            <a:ext cx="3812751" cy="430887"/>
          </a:xfrm>
          <a:prstGeom prst="rect">
            <a:avLst/>
          </a:prstGeom>
          <a:noFill/>
        </p:spPr>
        <p:txBody>
          <a:bodyPr wrap="square" rtlCol="0">
            <a:spAutoFit/>
          </a:bodyPr>
          <a:lstStyle/>
          <a:p>
            <a:pPr algn="ctr"/>
            <a:r>
              <a:rPr lang="es-419" sz="1100" b="1" u="sng" dirty="0">
                <a:solidFill>
                  <a:schemeClr val="bg1"/>
                </a:solidFill>
              </a:rPr>
              <a:t>MODULO 1</a:t>
            </a:r>
            <a:endParaRPr lang="es-419" sz="1100" b="1" dirty="0">
              <a:solidFill>
                <a:schemeClr val="bg1"/>
              </a:solidFill>
            </a:endParaRPr>
          </a:p>
          <a:p>
            <a:pPr algn="ctr"/>
            <a:r>
              <a:rPr lang="es-419" sz="1100" b="1" kern="100" dirty="0">
                <a:ln>
                  <a:noFill/>
                </a:ln>
                <a:solidFill>
                  <a:schemeClr val="bg1"/>
                </a:solidFill>
                <a:effectLst/>
                <a:latin typeface="ADLaM Display" panose="02010000000000000000" pitchFamily="2" charset="0"/>
                <a:ea typeface="Calibri" panose="020F0502020204030204" pitchFamily="34" charset="0"/>
                <a:cs typeface="Times New Roman" panose="02020603050405020304" pitchFamily="18" charset="0"/>
              </a:rPr>
              <a:t>PROFESIONALIZACIÓN DE LIDERES DE SEGURIDAD</a:t>
            </a:r>
            <a:r>
              <a:rPr lang="es-419" sz="1100" b="1" dirty="0">
                <a:solidFill>
                  <a:schemeClr val="bg1"/>
                </a:solidFill>
              </a:rPr>
              <a:t>  </a:t>
            </a:r>
            <a:endParaRPr lang="es-MX" sz="1100" b="1" dirty="0">
              <a:solidFill>
                <a:schemeClr val="bg1"/>
              </a:solidFill>
            </a:endParaRPr>
          </a:p>
        </p:txBody>
      </p:sp>
      <p:sp>
        <p:nvSpPr>
          <p:cNvPr id="15" name="CuadroTexto 14">
            <a:extLst>
              <a:ext uri="{FF2B5EF4-FFF2-40B4-BE49-F238E27FC236}">
                <a16:creationId xmlns:a16="http://schemas.microsoft.com/office/drawing/2014/main" id="{23B85BB2-428A-4648-2E24-E77E5963CF55}"/>
              </a:ext>
            </a:extLst>
          </p:cNvPr>
          <p:cNvSpPr txBox="1"/>
          <p:nvPr/>
        </p:nvSpPr>
        <p:spPr>
          <a:xfrm>
            <a:off x="4412925" y="-152404"/>
            <a:ext cx="3599684" cy="954107"/>
          </a:xfrm>
          <a:prstGeom prst="rect">
            <a:avLst/>
          </a:prstGeom>
          <a:noFill/>
        </p:spPr>
        <p:txBody>
          <a:bodyPr wrap="square" rtlCol="0">
            <a:spAutoFit/>
          </a:bodyPr>
          <a:lstStyle/>
          <a:p>
            <a:pPr algn="ctr"/>
            <a:endPar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sz="1400"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sz="1400"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927057" cy="907628"/>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663698" y="6163586"/>
            <a:ext cx="1370080" cy="475559"/>
          </a:xfrm>
          <a:prstGeom prst="rect">
            <a:avLst/>
          </a:prstGeom>
        </p:spPr>
      </p:pic>
      <p:cxnSp>
        <p:nvCxnSpPr>
          <p:cNvPr id="3" name="Conector recto 2">
            <a:extLst>
              <a:ext uri="{FF2B5EF4-FFF2-40B4-BE49-F238E27FC236}">
                <a16:creationId xmlns:a16="http://schemas.microsoft.com/office/drawing/2014/main" id="{27E09B78-42F5-81C0-6D40-17FE20884384}"/>
              </a:ext>
            </a:extLst>
          </p:cNvPr>
          <p:cNvCxnSpPr>
            <a:cxnSpLocks/>
          </p:cNvCxnSpPr>
          <p:nvPr/>
        </p:nvCxnSpPr>
        <p:spPr>
          <a:xfrm flipV="1">
            <a:off x="1965253" y="628369"/>
            <a:ext cx="9192604" cy="13884"/>
          </a:xfrm>
          <a:prstGeom prst="line">
            <a:avLst/>
          </a:prstGeom>
          <a:ln w="95250">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716C4896-5932-E211-4D3B-7AFA682403FB}"/>
              </a:ext>
            </a:extLst>
          </p:cNvPr>
          <p:cNvSpPr txBox="1"/>
          <p:nvPr/>
        </p:nvSpPr>
        <p:spPr>
          <a:xfrm>
            <a:off x="2601687" y="628370"/>
            <a:ext cx="8142514" cy="586699"/>
          </a:xfrm>
          <a:prstGeom prst="rect">
            <a:avLst/>
          </a:prstGeom>
          <a:noFill/>
        </p:spPr>
        <p:txBody>
          <a:bodyPr wrap="square">
            <a:spAutoFit/>
          </a:bodyPr>
          <a:lstStyle/>
          <a:p>
            <a:pPr algn="ctr">
              <a:lnSpc>
                <a:spcPct val="150000"/>
              </a:lnSpc>
              <a:spcAft>
                <a:spcPts val="800"/>
              </a:spcAft>
            </a:pPr>
            <a:r>
              <a:rPr lang="es-419" sz="2400" b="1" kern="100" dirty="0">
                <a:latin typeface="Arial" panose="020B0604020202020204" pitchFamily="34" charset="0"/>
                <a:ea typeface="Calibri" panose="020F0502020204030204" pitchFamily="34" charset="0"/>
                <a:cs typeface="Times New Roman" panose="02020603050405020304" pitchFamily="18" charset="0"/>
              </a:rPr>
              <a:t>ANTECEDENTES DE LA NORMATIVIDAD EN MEXICO </a:t>
            </a:r>
            <a:endParaRPr lang="es-MX"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uadroTexto 1">
            <a:extLst>
              <a:ext uri="{FF2B5EF4-FFF2-40B4-BE49-F238E27FC236}">
                <a16:creationId xmlns:a16="http://schemas.microsoft.com/office/drawing/2014/main" id="{264CB584-2E6B-3059-1538-9FE9B0CD958A}"/>
              </a:ext>
            </a:extLst>
          </p:cNvPr>
          <p:cNvSpPr txBox="1"/>
          <p:nvPr/>
        </p:nvSpPr>
        <p:spPr>
          <a:xfrm>
            <a:off x="1845506" y="1412378"/>
            <a:ext cx="7102551" cy="461665"/>
          </a:xfrm>
          <a:prstGeom prst="rect">
            <a:avLst/>
          </a:prstGeom>
          <a:noFill/>
        </p:spPr>
        <p:txBody>
          <a:bodyPr wrap="square" rtlCol="0">
            <a:spAutoFit/>
          </a:bodyPr>
          <a:lstStyle/>
          <a:p>
            <a:r>
              <a:rPr lang="es-419" sz="2400" u="sng" dirty="0">
                <a:cs typeface="Arial" panose="020B0604020202020204" pitchFamily="34" charset="0"/>
              </a:rPr>
              <a:t>HISTORIA DE LA SEGURIDAD EN MEXICO.</a:t>
            </a:r>
            <a:endParaRPr lang="es-MX" sz="2400" u="sng" dirty="0">
              <a:cs typeface="Arial" panose="020B0604020202020204" pitchFamily="34" charset="0"/>
            </a:endParaRPr>
          </a:p>
        </p:txBody>
      </p:sp>
      <p:sp>
        <p:nvSpPr>
          <p:cNvPr id="8" name="CuadroTexto 7">
            <a:extLst>
              <a:ext uri="{FF2B5EF4-FFF2-40B4-BE49-F238E27FC236}">
                <a16:creationId xmlns:a16="http://schemas.microsoft.com/office/drawing/2014/main" id="{97879628-785B-0B9D-DDD3-41FA22C6CD80}"/>
              </a:ext>
            </a:extLst>
          </p:cNvPr>
          <p:cNvSpPr txBox="1"/>
          <p:nvPr/>
        </p:nvSpPr>
        <p:spPr>
          <a:xfrm>
            <a:off x="4713513" y="6607627"/>
            <a:ext cx="3015344" cy="281231"/>
          </a:xfrm>
          <a:prstGeom prst="rect">
            <a:avLst/>
          </a:prstGeom>
          <a:noFill/>
        </p:spPr>
        <p:txBody>
          <a:bodyPr wrap="square">
            <a:spAutoFit/>
          </a:bodyPr>
          <a:lstStyle/>
          <a:p>
            <a:pPr algn="ctr">
              <a:lnSpc>
                <a:spcPct val="107000"/>
              </a:lnSpc>
              <a:spcAft>
                <a:spcPts val="800"/>
              </a:spcAft>
            </a:pPr>
            <a:r>
              <a:rPr lang="es-MX"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www.emprendedoresehs.com</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CuadroTexto 9">
            <a:extLst>
              <a:ext uri="{FF2B5EF4-FFF2-40B4-BE49-F238E27FC236}">
                <a16:creationId xmlns:a16="http://schemas.microsoft.com/office/drawing/2014/main" id="{A6BBB10B-6064-AD34-CF1B-8C8ADAE55A07}"/>
              </a:ext>
            </a:extLst>
          </p:cNvPr>
          <p:cNvSpPr txBox="1"/>
          <p:nvPr/>
        </p:nvSpPr>
        <p:spPr>
          <a:xfrm>
            <a:off x="1823732" y="2209264"/>
            <a:ext cx="7527098" cy="2674194"/>
          </a:xfrm>
          <a:prstGeom prst="rect">
            <a:avLst/>
          </a:prstGeom>
          <a:noFill/>
        </p:spPr>
        <p:txBody>
          <a:bodyPr wrap="square">
            <a:spAutoFit/>
          </a:bodyPr>
          <a:lstStyle/>
          <a:p>
            <a:pPr>
              <a:lnSpc>
                <a:spcPct val="107000"/>
              </a:lnSpc>
              <a:spcAft>
                <a:spcPts val="800"/>
              </a:spcAft>
            </a:pPr>
            <a:r>
              <a:rPr lang="es-MX" b="1" kern="100" dirty="0">
                <a:latin typeface="Arial" panose="020B0604020202020204" pitchFamily="34" charset="0"/>
                <a:ea typeface="Calibri" panose="020F0502020204030204" pitchFamily="34" charset="0"/>
                <a:cs typeface="Times New Roman" panose="02020603050405020304" pitchFamily="18" charset="0"/>
              </a:rPr>
              <a:t>El </a:t>
            </a:r>
            <a:r>
              <a:rPr lang="es-MX" sz="1800" b="1" kern="0" dirty="0">
                <a:effectLst/>
                <a:latin typeface="Arial" panose="020B0604020202020204" pitchFamily="34" charset="0"/>
                <a:ea typeface="Times New Roman" panose="02020603050405020304" pitchFamily="18" charset="0"/>
              </a:rPr>
              <a:t>artículo </a:t>
            </a:r>
            <a:r>
              <a:rPr lang="es-MX" sz="1800" b="1" dirty="0">
                <a:effectLst/>
                <a:latin typeface="Arial" panose="020B0604020202020204" pitchFamily="34" charset="0"/>
                <a:ea typeface="Calibri" panose="020F0502020204030204" pitchFamily="34" charset="0"/>
              </a:rPr>
              <a:t>123 </a:t>
            </a:r>
            <a:r>
              <a:rPr lang="es-MX" sz="1800" kern="100" dirty="0">
                <a:effectLst/>
                <a:latin typeface="Arial" panose="020B0604020202020204" pitchFamily="34" charset="0"/>
                <a:ea typeface="Calibri" panose="020F0502020204030204" pitchFamily="34" charset="0"/>
                <a:cs typeface="Times New Roman" panose="02020603050405020304" pitchFamily="18" charset="0"/>
              </a:rPr>
              <a:t>se divide en 2 </a:t>
            </a:r>
            <a:r>
              <a:rPr lang="es-MX" kern="100" dirty="0">
                <a:latin typeface="Arial" panose="020B0604020202020204" pitchFamily="34" charset="0"/>
                <a:ea typeface="Calibri" panose="020F0502020204030204" pitchFamily="34" charset="0"/>
                <a:cs typeface="Times New Roman" panose="02020603050405020304" pitchFamily="18" charset="0"/>
              </a:rPr>
              <a:t>apartados:</a:t>
            </a:r>
          </a:p>
          <a:p>
            <a:pPr>
              <a:lnSpc>
                <a:spcPct val="107000"/>
              </a:lnSpc>
              <a:spcAft>
                <a:spcPts val="800"/>
              </a:spcAft>
            </a:pPr>
            <a:endParaRPr lang="es-MX" sz="1800" b="1" kern="100" dirty="0">
              <a:effectLst/>
              <a:latin typeface="Arial" panose="020B0604020202020204" pitchFamily="34" charset="0"/>
              <a:ea typeface="Calibri" panose="020F0502020204030204" pitchFamily="34" charset="0"/>
              <a:cs typeface="Times New Roman" panose="02020603050405020304" pitchFamily="18" charset="0"/>
            </a:endParaRPr>
          </a:p>
          <a:p>
            <a:r>
              <a:rPr lang="es-419" sz="1800" b="1" kern="100" dirty="0">
                <a:effectLst/>
                <a:latin typeface="Arial" panose="020B0604020202020204" pitchFamily="34" charset="0"/>
                <a:ea typeface="Calibri" panose="020F0502020204030204" pitchFamily="34" charset="0"/>
                <a:cs typeface="Times New Roman" panose="02020603050405020304" pitchFamily="18" charset="0"/>
              </a:rPr>
              <a:t>Apartado A: </a:t>
            </a:r>
            <a:r>
              <a:rPr lang="es-419" sz="1800" kern="100" dirty="0">
                <a:effectLst/>
                <a:latin typeface="Arial" panose="020B0604020202020204" pitchFamily="34" charset="0"/>
                <a:ea typeface="Calibri" panose="020F0502020204030204" pitchFamily="34" charset="0"/>
                <a:cs typeface="Times New Roman" panose="02020603050405020304" pitchFamily="18" charset="0"/>
              </a:rPr>
              <a:t>Rige las relaciones laborales entre los obreros,</a:t>
            </a:r>
          </a:p>
          <a:p>
            <a:r>
              <a:rPr lang="es-419" sz="1800" kern="100" dirty="0">
                <a:effectLst/>
                <a:latin typeface="Arial" panose="020B0604020202020204" pitchFamily="34" charset="0"/>
                <a:ea typeface="Calibri" panose="020F0502020204030204" pitchFamily="34" charset="0"/>
                <a:cs typeface="Times New Roman" panose="02020603050405020304" pitchFamily="18" charset="0"/>
              </a:rPr>
              <a:t>jornaleros, empleados domésticos, artesanos y en general los</a:t>
            </a:r>
          </a:p>
          <a:p>
            <a:r>
              <a:rPr lang="es-419" sz="1800" kern="100" dirty="0">
                <a:effectLst/>
                <a:latin typeface="Arial" panose="020B0604020202020204" pitchFamily="34" charset="0"/>
                <a:ea typeface="Calibri" panose="020F0502020204030204" pitchFamily="34" charset="0"/>
                <a:cs typeface="Times New Roman" panose="02020603050405020304" pitchFamily="18" charset="0"/>
              </a:rPr>
              <a:t>patrones del sector privado.</a:t>
            </a:r>
          </a:p>
          <a:p>
            <a:pPr>
              <a:lnSpc>
                <a:spcPct val="107000"/>
              </a:lnSpc>
              <a:spcAft>
                <a:spcPts val="800"/>
              </a:spcAft>
            </a:pPr>
            <a:endParaRPr lang="es-419" b="1" kern="100" dirty="0">
              <a:latin typeface="Arial" panose="020B0604020202020204" pitchFamily="34" charset="0"/>
              <a:ea typeface="Calibri" panose="020F0502020204030204" pitchFamily="34" charset="0"/>
              <a:cs typeface="Times New Roman" panose="02020603050405020304" pitchFamily="18" charset="0"/>
            </a:endParaRPr>
          </a:p>
          <a:p>
            <a:r>
              <a:rPr lang="es-419" sz="1800" b="1" kern="100" dirty="0">
                <a:effectLst/>
                <a:latin typeface="Arial" panose="020B0604020202020204" pitchFamily="34" charset="0"/>
                <a:ea typeface="Calibri" panose="020F0502020204030204" pitchFamily="34" charset="0"/>
                <a:cs typeface="Times New Roman" panose="02020603050405020304" pitchFamily="18" charset="0"/>
              </a:rPr>
              <a:t>Apartado B: </a:t>
            </a:r>
            <a:r>
              <a:rPr lang="es-419" sz="1800" kern="100" dirty="0">
                <a:effectLst/>
                <a:latin typeface="Arial" panose="020B0604020202020204" pitchFamily="34" charset="0"/>
                <a:ea typeface="Calibri" panose="020F0502020204030204" pitchFamily="34" charset="0"/>
                <a:cs typeface="Times New Roman" panose="02020603050405020304" pitchFamily="18" charset="0"/>
              </a:rPr>
              <a:t>Regula las relaciones de trabajo entre los </a:t>
            </a:r>
          </a:p>
          <a:p>
            <a:r>
              <a:rPr lang="es-419" sz="1800" kern="100" dirty="0">
                <a:effectLst/>
                <a:latin typeface="Arial" panose="020B0604020202020204" pitchFamily="34" charset="0"/>
                <a:ea typeface="Calibri" panose="020F0502020204030204" pitchFamily="34" charset="0"/>
                <a:cs typeface="Times New Roman" panose="02020603050405020304" pitchFamily="18" charset="0"/>
              </a:rPr>
              <a:t>poderes de la Unión (gobierno federal) y sus trabajadores</a:t>
            </a:r>
            <a:endParaRPr lang="es-MX" sz="1800" kern="100" dirty="0">
              <a:effectLst/>
              <a:latin typeface="Arial" panose="020B0604020202020204" pitchFamily="34" charset="0"/>
              <a:ea typeface="Calibri" panose="020F0502020204030204" pitchFamily="34" charset="0"/>
              <a:cs typeface="Times New Roman" panose="02020603050405020304" pitchFamily="18" charset="0"/>
            </a:endParaRPr>
          </a:p>
        </p:txBody>
      </p:sp>
      <p:pic>
        <p:nvPicPr>
          <p:cNvPr id="4" name="Imagen 3">
            <a:extLst>
              <a:ext uri="{FF2B5EF4-FFF2-40B4-BE49-F238E27FC236}">
                <a16:creationId xmlns:a16="http://schemas.microsoft.com/office/drawing/2014/main" id="{F34C598E-1D25-E985-85B9-A1FD30DE1806}"/>
              </a:ext>
            </a:extLst>
          </p:cNvPr>
          <p:cNvPicPr>
            <a:picLocks noChangeAspect="1"/>
          </p:cNvPicPr>
          <p:nvPr/>
        </p:nvPicPr>
        <p:blipFill>
          <a:blip r:embed="rId5"/>
          <a:stretch>
            <a:fillRect/>
          </a:stretch>
        </p:blipFill>
        <p:spPr>
          <a:xfrm>
            <a:off x="8287990" y="2031701"/>
            <a:ext cx="3811104" cy="2851757"/>
          </a:xfrm>
          <a:prstGeom prst="rect">
            <a:avLst/>
          </a:prstGeom>
        </p:spPr>
      </p:pic>
    </p:spTree>
    <p:extLst>
      <p:ext uri="{BB962C8B-B14F-4D97-AF65-F5344CB8AC3E}">
        <p14:creationId xmlns:p14="http://schemas.microsoft.com/office/powerpoint/2010/main" val="3320412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965253" y="6239864"/>
            <a:ext cx="8583004" cy="43088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4" name="CuadroTexto 13">
            <a:extLst>
              <a:ext uri="{FF2B5EF4-FFF2-40B4-BE49-F238E27FC236}">
                <a16:creationId xmlns:a16="http://schemas.microsoft.com/office/drawing/2014/main" id="{5EBC2F11-DE94-C36A-4AFC-A86A3AF990BA}"/>
              </a:ext>
            </a:extLst>
          </p:cNvPr>
          <p:cNvSpPr txBox="1"/>
          <p:nvPr/>
        </p:nvSpPr>
        <p:spPr>
          <a:xfrm>
            <a:off x="4338081" y="6239864"/>
            <a:ext cx="3812751" cy="430887"/>
          </a:xfrm>
          <a:prstGeom prst="rect">
            <a:avLst/>
          </a:prstGeom>
          <a:noFill/>
        </p:spPr>
        <p:txBody>
          <a:bodyPr wrap="square" rtlCol="0">
            <a:spAutoFit/>
          </a:bodyPr>
          <a:lstStyle/>
          <a:p>
            <a:pPr algn="ctr"/>
            <a:r>
              <a:rPr lang="es-419" sz="1100" b="1" u="sng" dirty="0">
                <a:solidFill>
                  <a:schemeClr val="bg1"/>
                </a:solidFill>
              </a:rPr>
              <a:t>MODULO 1</a:t>
            </a:r>
            <a:endParaRPr lang="es-419" sz="1100" b="1" dirty="0">
              <a:solidFill>
                <a:schemeClr val="bg1"/>
              </a:solidFill>
            </a:endParaRPr>
          </a:p>
          <a:p>
            <a:pPr algn="ctr"/>
            <a:r>
              <a:rPr lang="es-419" sz="1100" b="1" kern="100" dirty="0">
                <a:ln>
                  <a:noFill/>
                </a:ln>
                <a:solidFill>
                  <a:schemeClr val="bg1"/>
                </a:solidFill>
                <a:effectLst/>
                <a:latin typeface="ADLaM Display" panose="02010000000000000000" pitchFamily="2" charset="0"/>
                <a:ea typeface="Calibri" panose="020F0502020204030204" pitchFamily="34" charset="0"/>
                <a:cs typeface="Times New Roman" panose="02020603050405020304" pitchFamily="18" charset="0"/>
              </a:rPr>
              <a:t>PROFESIONALIZACIÓN DE LIDERES DE SEGURIDAD</a:t>
            </a:r>
            <a:r>
              <a:rPr lang="es-419" sz="1100" b="1" dirty="0">
                <a:solidFill>
                  <a:schemeClr val="bg1"/>
                </a:solidFill>
              </a:rPr>
              <a:t>  </a:t>
            </a:r>
            <a:endParaRPr lang="es-MX" sz="1100" b="1" dirty="0">
              <a:solidFill>
                <a:schemeClr val="bg1"/>
              </a:solidFill>
            </a:endParaRPr>
          </a:p>
        </p:txBody>
      </p:sp>
      <p:sp>
        <p:nvSpPr>
          <p:cNvPr id="15" name="CuadroTexto 14">
            <a:extLst>
              <a:ext uri="{FF2B5EF4-FFF2-40B4-BE49-F238E27FC236}">
                <a16:creationId xmlns:a16="http://schemas.microsoft.com/office/drawing/2014/main" id="{23B85BB2-428A-4648-2E24-E77E5963CF55}"/>
              </a:ext>
            </a:extLst>
          </p:cNvPr>
          <p:cNvSpPr txBox="1"/>
          <p:nvPr/>
        </p:nvSpPr>
        <p:spPr>
          <a:xfrm>
            <a:off x="4412925" y="-152404"/>
            <a:ext cx="3599684" cy="954107"/>
          </a:xfrm>
          <a:prstGeom prst="rect">
            <a:avLst/>
          </a:prstGeom>
          <a:noFill/>
        </p:spPr>
        <p:txBody>
          <a:bodyPr wrap="square" rtlCol="0">
            <a:spAutoFit/>
          </a:bodyPr>
          <a:lstStyle/>
          <a:p>
            <a:pPr algn="ctr"/>
            <a:endPar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sz="1400"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sz="1400"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927057" cy="907628"/>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663698" y="6163586"/>
            <a:ext cx="1370080" cy="475559"/>
          </a:xfrm>
          <a:prstGeom prst="rect">
            <a:avLst/>
          </a:prstGeom>
        </p:spPr>
      </p:pic>
      <p:cxnSp>
        <p:nvCxnSpPr>
          <p:cNvPr id="3" name="Conector recto 2">
            <a:extLst>
              <a:ext uri="{FF2B5EF4-FFF2-40B4-BE49-F238E27FC236}">
                <a16:creationId xmlns:a16="http://schemas.microsoft.com/office/drawing/2014/main" id="{27E09B78-42F5-81C0-6D40-17FE20884384}"/>
              </a:ext>
            </a:extLst>
          </p:cNvPr>
          <p:cNvCxnSpPr>
            <a:cxnSpLocks/>
          </p:cNvCxnSpPr>
          <p:nvPr/>
        </p:nvCxnSpPr>
        <p:spPr>
          <a:xfrm flipV="1">
            <a:off x="1965253" y="628369"/>
            <a:ext cx="9192604" cy="13884"/>
          </a:xfrm>
          <a:prstGeom prst="line">
            <a:avLst/>
          </a:prstGeom>
          <a:ln w="95250">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716C4896-5932-E211-4D3B-7AFA682403FB}"/>
              </a:ext>
            </a:extLst>
          </p:cNvPr>
          <p:cNvSpPr txBox="1"/>
          <p:nvPr/>
        </p:nvSpPr>
        <p:spPr>
          <a:xfrm>
            <a:off x="2601687" y="628370"/>
            <a:ext cx="8142514" cy="586699"/>
          </a:xfrm>
          <a:prstGeom prst="rect">
            <a:avLst/>
          </a:prstGeom>
          <a:noFill/>
        </p:spPr>
        <p:txBody>
          <a:bodyPr wrap="square">
            <a:spAutoFit/>
          </a:bodyPr>
          <a:lstStyle/>
          <a:p>
            <a:pPr algn="ctr">
              <a:lnSpc>
                <a:spcPct val="150000"/>
              </a:lnSpc>
              <a:spcAft>
                <a:spcPts val="800"/>
              </a:spcAft>
            </a:pPr>
            <a:r>
              <a:rPr lang="es-419" sz="2400" b="1" kern="100" dirty="0">
                <a:latin typeface="Arial" panose="020B0604020202020204" pitchFamily="34" charset="0"/>
                <a:ea typeface="Calibri" panose="020F0502020204030204" pitchFamily="34" charset="0"/>
                <a:cs typeface="Times New Roman" panose="02020603050405020304" pitchFamily="18" charset="0"/>
              </a:rPr>
              <a:t>ANTECEDENTES DE LA NORMATIVIDAD EN MEXICO </a:t>
            </a:r>
            <a:endParaRPr lang="es-MX"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uadroTexto 1">
            <a:extLst>
              <a:ext uri="{FF2B5EF4-FFF2-40B4-BE49-F238E27FC236}">
                <a16:creationId xmlns:a16="http://schemas.microsoft.com/office/drawing/2014/main" id="{264CB584-2E6B-3059-1538-9FE9B0CD958A}"/>
              </a:ext>
            </a:extLst>
          </p:cNvPr>
          <p:cNvSpPr txBox="1"/>
          <p:nvPr/>
        </p:nvSpPr>
        <p:spPr>
          <a:xfrm>
            <a:off x="1845506" y="1412378"/>
            <a:ext cx="7102551" cy="461665"/>
          </a:xfrm>
          <a:prstGeom prst="rect">
            <a:avLst/>
          </a:prstGeom>
          <a:noFill/>
        </p:spPr>
        <p:txBody>
          <a:bodyPr wrap="square" rtlCol="0">
            <a:spAutoFit/>
          </a:bodyPr>
          <a:lstStyle/>
          <a:p>
            <a:r>
              <a:rPr lang="es-419" sz="2400" u="sng" dirty="0">
                <a:cs typeface="Arial" panose="020B0604020202020204" pitchFamily="34" charset="0"/>
              </a:rPr>
              <a:t>HISTORIA DE LA SEGURIDAD EN MEXICO.</a:t>
            </a:r>
            <a:endParaRPr lang="es-MX" sz="2400" u="sng" dirty="0">
              <a:cs typeface="Arial" panose="020B0604020202020204" pitchFamily="34" charset="0"/>
            </a:endParaRPr>
          </a:p>
        </p:txBody>
      </p:sp>
      <p:sp>
        <p:nvSpPr>
          <p:cNvPr id="8" name="CuadroTexto 7">
            <a:extLst>
              <a:ext uri="{FF2B5EF4-FFF2-40B4-BE49-F238E27FC236}">
                <a16:creationId xmlns:a16="http://schemas.microsoft.com/office/drawing/2014/main" id="{97879628-785B-0B9D-DDD3-41FA22C6CD80}"/>
              </a:ext>
            </a:extLst>
          </p:cNvPr>
          <p:cNvSpPr txBox="1"/>
          <p:nvPr/>
        </p:nvSpPr>
        <p:spPr>
          <a:xfrm>
            <a:off x="4713513" y="6607627"/>
            <a:ext cx="3015344" cy="281231"/>
          </a:xfrm>
          <a:prstGeom prst="rect">
            <a:avLst/>
          </a:prstGeom>
          <a:noFill/>
        </p:spPr>
        <p:txBody>
          <a:bodyPr wrap="square">
            <a:spAutoFit/>
          </a:bodyPr>
          <a:lstStyle/>
          <a:p>
            <a:pPr algn="ctr">
              <a:lnSpc>
                <a:spcPct val="107000"/>
              </a:lnSpc>
              <a:spcAft>
                <a:spcPts val="800"/>
              </a:spcAft>
            </a:pPr>
            <a:r>
              <a:rPr lang="es-MX"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www.emprendedoresehs.com</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CuadroTexto 9">
            <a:extLst>
              <a:ext uri="{FF2B5EF4-FFF2-40B4-BE49-F238E27FC236}">
                <a16:creationId xmlns:a16="http://schemas.microsoft.com/office/drawing/2014/main" id="{A6BBB10B-6064-AD34-CF1B-8C8ADAE55A07}"/>
              </a:ext>
            </a:extLst>
          </p:cNvPr>
          <p:cNvSpPr txBox="1"/>
          <p:nvPr/>
        </p:nvSpPr>
        <p:spPr>
          <a:xfrm>
            <a:off x="1823732" y="2840636"/>
            <a:ext cx="7527098" cy="2091598"/>
          </a:xfrm>
          <a:prstGeom prst="rect">
            <a:avLst/>
          </a:prstGeom>
          <a:noFill/>
        </p:spPr>
        <p:txBody>
          <a:bodyPr wrap="square">
            <a:spAutoFit/>
          </a:bodyPr>
          <a:lstStyle/>
          <a:p>
            <a:r>
              <a:rPr lang="es-MX" sz="2000" b="1" kern="100" dirty="0">
                <a:effectLst/>
                <a:ea typeface="Calibri" panose="020F0502020204030204" pitchFamily="34" charset="0"/>
                <a:cs typeface="Times New Roman" panose="02020603050405020304" pitchFamily="18" charset="0"/>
              </a:rPr>
              <a:t>Obligación del patrón:</a:t>
            </a:r>
            <a:r>
              <a:rPr lang="es-MX" sz="2000" kern="100" dirty="0">
                <a:effectLst/>
                <a:ea typeface="Calibri" panose="020F0502020204030204" pitchFamily="34" charset="0"/>
                <a:cs typeface="Times New Roman" panose="02020603050405020304" pitchFamily="18" charset="0"/>
              </a:rPr>
              <a:t> Exige a los empleadores mantener las instalaciones en condiciones óptimas de </a:t>
            </a:r>
            <a:r>
              <a:rPr lang="es-MX" sz="2000" b="1" kern="100" dirty="0">
                <a:effectLst/>
                <a:ea typeface="Calibri" panose="020F0502020204030204" pitchFamily="34" charset="0"/>
                <a:cs typeface="Times New Roman" panose="02020603050405020304" pitchFamily="18" charset="0"/>
              </a:rPr>
              <a:t>higiene y seguridad</a:t>
            </a:r>
            <a:r>
              <a:rPr lang="es-MX" sz="2000" kern="100" dirty="0">
                <a:effectLst/>
                <a:ea typeface="Calibri" panose="020F0502020204030204" pitchFamily="34" charset="0"/>
                <a:cs typeface="Times New Roman" panose="02020603050405020304" pitchFamily="18" charset="0"/>
              </a:rPr>
              <a:t> </a:t>
            </a:r>
          </a:p>
          <a:p>
            <a:r>
              <a:rPr lang="es-MX" sz="2000" kern="100" dirty="0">
                <a:effectLst/>
                <a:ea typeface="Calibri" panose="020F0502020204030204" pitchFamily="34" charset="0"/>
                <a:cs typeface="Times New Roman" panose="02020603050405020304" pitchFamily="18" charset="0"/>
              </a:rPr>
              <a:t>según el giro de la empresa</a:t>
            </a:r>
          </a:p>
          <a:p>
            <a:pPr>
              <a:lnSpc>
                <a:spcPct val="107000"/>
              </a:lnSpc>
              <a:spcAft>
                <a:spcPts val="800"/>
              </a:spcAft>
            </a:pPr>
            <a:r>
              <a:rPr lang="es-MX" sz="2000" kern="100" dirty="0">
                <a:effectLst/>
                <a:ea typeface="Calibri" panose="020F0502020204030204" pitchFamily="34" charset="0"/>
                <a:cs typeface="Times New Roman" panose="02020603050405020304" pitchFamily="18" charset="0"/>
              </a:rPr>
              <a:t> </a:t>
            </a:r>
          </a:p>
          <a:p>
            <a:pPr>
              <a:lnSpc>
                <a:spcPct val="107000"/>
              </a:lnSpc>
            </a:pPr>
            <a:r>
              <a:rPr lang="es-MX" sz="2000" b="1" kern="100" dirty="0">
                <a:effectLst/>
                <a:ea typeface="Calibri" panose="020F0502020204030204" pitchFamily="34" charset="0"/>
                <a:cs typeface="Times New Roman" panose="02020603050405020304" pitchFamily="18" charset="0"/>
              </a:rPr>
              <a:t>Prevención de riesgos:</a:t>
            </a:r>
            <a:r>
              <a:rPr lang="es-MX" sz="2000" kern="100" dirty="0">
                <a:effectLst/>
                <a:ea typeface="Calibri" panose="020F0502020204030204" pitchFamily="34" charset="0"/>
                <a:cs typeface="Times New Roman" panose="02020603050405020304" pitchFamily="18" charset="0"/>
              </a:rPr>
              <a:t> Obliga a adoptar medidas preventivas </a:t>
            </a:r>
          </a:p>
          <a:p>
            <a:pPr>
              <a:lnSpc>
                <a:spcPct val="107000"/>
              </a:lnSpc>
            </a:pPr>
            <a:r>
              <a:rPr lang="es-MX" sz="2000" kern="100" dirty="0">
                <a:effectLst/>
                <a:ea typeface="Calibri" panose="020F0502020204030204" pitchFamily="34" charset="0"/>
                <a:cs typeface="Times New Roman" panose="02020603050405020304" pitchFamily="18" charset="0"/>
              </a:rPr>
              <a:t>para el uso seguro de maquinaria, herramientas y materiales.</a:t>
            </a:r>
          </a:p>
        </p:txBody>
      </p:sp>
      <p:sp>
        <p:nvSpPr>
          <p:cNvPr id="11" name="CuadroTexto 10">
            <a:extLst>
              <a:ext uri="{FF2B5EF4-FFF2-40B4-BE49-F238E27FC236}">
                <a16:creationId xmlns:a16="http://schemas.microsoft.com/office/drawing/2014/main" id="{727FD93C-FB63-6BDD-814A-E5748B224FDE}"/>
              </a:ext>
            </a:extLst>
          </p:cNvPr>
          <p:cNvSpPr txBox="1"/>
          <p:nvPr/>
        </p:nvSpPr>
        <p:spPr>
          <a:xfrm>
            <a:off x="1823732" y="2155006"/>
            <a:ext cx="6096000" cy="367216"/>
          </a:xfrm>
          <a:prstGeom prst="rect">
            <a:avLst/>
          </a:prstGeom>
          <a:noFill/>
        </p:spPr>
        <p:txBody>
          <a:bodyPr wrap="square">
            <a:spAutoFit/>
          </a:bodyPr>
          <a:lstStyle/>
          <a:p>
            <a:pPr>
              <a:lnSpc>
                <a:spcPct val="107000"/>
              </a:lnSpc>
              <a:spcAft>
                <a:spcPts val="800"/>
              </a:spcAft>
            </a:pPr>
            <a:r>
              <a:rPr lang="es-MX" b="1" kern="100" dirty="0">
                <a:latin typeface="Arial" panose="020B0604020202020204" pitchFamily="34" charset="0"/>
                <a:ea typeface="Calibri" panose="020F0502020204030204" pitchFamily="34" charset="0"/>
                <a:cs typeface="Times New Roman" panose="02020603050405020304" pitchFamily="18" charset="0"/>
              </a:rPr>
              <a:t>El </a:t>
            </a:r>
            <a:r>
              <a:rPr lang="es-MX" sz="1800" b="1" kern="0" dirty="0">
                <a:effectLst/>
                <a:latin typeface="Arial" panose="020B0604020202020204" pitchFamily="34" charset="0"/>
                <a:ea typeface="Times New Roman" panose="02020603050405020304" pitchFamily="18" charset="0"/>
              </a:rPr>
              <a:t>artículo </a:t>
            </a:r>
            <a:r>
              <a:rPr lang="es-MX" sz="1800" b="1" dirty="0">
                <a:effectLst/>
                <a:latin typeface="Arial" panose="020B0604020202020204" pitchFamily="34" charset="0"/>
                <a:ea typeface="Calibri" panose="020F0502020204030204" pitchFamily="34" charset="0"/>
              </a:rPr>
              <a:t>123 </a:t>
            </a:r>
            <a:r>
              <a:rPr lang="es-MX" kern="100" dirty="0">
                <a:latin typeface="Arial" panose="020B0604020202020204" pitchFamily="34" charset="0"/>
                <a:ea typeface="Calibri" panose="020F0502020204030204" pitchFamily="34" charset="0"/>
                <a:cs typeface="Times New Roman" panose="02020603050405020304" pitchFamily="18" charset="0"/>
              </a:rPr>
              <a:t>establecen los siguientes compromisos:</a:t>
            </a:r>
          </a:p>
        </p:txBody>
      </p:sp>
      <p:pic>
        <p:nvPicPr>
          <p:cNvPr id="12" name="Imagen 11">
            <a:extLst>
              <a:ext uri="{FF2B5EF4-FFF2-40B4-BE49-F238E27FC236}">
                <a16:creationId xmlns:a16="http://schemas.microsoft.com/office/drawing/2014/main" id="{ABBD32C1-28D4-BFFE-47C0-B0DEA63E032B}"/>
              </a:ext>
            </a:extLst>
          </p:cNvPr>
          <p:cNvPicPr>
            <a:picLocks noChangeAspect="1"/>
          </p:cNvPicPr>
          <p:nvPr/>
        </p:nvPicPr>
        <p:blipFill>
          <a:blip r:embed="rId5"/>
          <a:stretch>
            <a:fillRect/>
          </a:stretch>
        </p:blipFill>
        <p:spPr>
          <a:xfrm>
            <a:off x="8403771" y="2267820"/>
            <a:ext cx="3675873" cy="2567226"/>
          </a:xfrm>
          <a:prstGeom prst="rect">
            <a:avLst/>
          </a:prstGeom>
        </p:spPr>
      </p:pic>
    </p:spTree>
    <p:extLst>
      <p:ext uri="{BB962C8B-B14F-4D97-AF65-F5344CB8AC3E}">
        <p14:creationId xmlns:p14="http://schemas.microsoft.com/office/powerpoint/2010/main" val="23734660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965253" y="6239864"/>
            <a:ext cx="8583004" cy="43088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4" name="CuadroTexto 13">
            <a:extLst>
              <a:ext uri="{FF2B5EF4-FFF2-40B4-BE49-F238E27FC236}">
                <a16:creationId xmlns:a16="http://schemas.microsoft.com/office/drawing/2014/main" id="{5EBC2F11-DE94-C36A-4AFC-A86A3AF990BA}"/>
              </a:ext>
            </a:extLst>
          </p:cNvPr>
          <p:cNvSpPr txBox="1"/>
          <p:nvPr/>
        </p:nvSpPr>
        <p:spPr>
          <a:xfrm>
            <a:off x="4338081" y="6239864"/>
            <a:ext cx="3812751" cy="430887"/>
          </a:xfrm>
          <a:prstGeom prst="rect">
            <a:avLst/>
          </a:prstGeom>
          <a:noFill/>
        </p:spPr>
        <p:txBody>
          <a:bodyPr wrap="square" rtlCol="0">
            <a:spAutoFit/>
          </a:bodyPr>
          <a:lstStyle/>
          <a:p>
            <a:pPr algn="ctr"/>
            <a:r>
              <a:rPr lang="es-419" sz="1100" b="1" u="sng" dirty="0">
                <a:solidFill>
                  <a:schemeClr val="bg1"/>
                </a:solidFill>
              </a:rPr>
              <a:t>MODULO 1</a:t>
            </a:r>
            <a:endParaRPr lang="es-419" sz="1100" b="1" dirty="0">
              <a:solidFill>
                <a:schemeClr val="bg1"/>
              </a:solidFill>
            </a:endParaRPr>
          </a:p>
          <a:p>
            <a:pPr algn="ctr"/>
            <a:r>
              <a:rPr lang="es-419" sz="1100" b="1" kern="100" dirty="0">
                <a:ln>
                  <a:noFill/>
                </a:ln>
                <a:solidFill>
                  <a:schemeClr val="bg1"/>
                </a:solidFill>
                <a:effectLst/>
                <a:latin typeface="ADLaM Display" panose="02010000000000000000" pitchFamily="2" charset="0"/>
                <a:ea typeface="Calibri" panose="020F0502020204030204" pitchFamily="34" charset="0"/>
                <a:cs typeface="Times New Roman" panose="02020603050405020304" pitchFamily="18" charset="0"/>
              </a:rPr>
              <a:t>PROFESIONALIZACIÓN DE LIDERES DE SEGURIDAD</a:t>
            </a:r>
            <a:r>
              <a:rPr lang="es-419" sz="1100" b="1" dirty="0">
                <a:solidFill>
                  <a:schemeClr val="bg1"/>
                </a:solidFill>
              </a:rPr>
              <a:t>  </a:t>
            </a:r>
            <a:endParaRPr lang="es-MX" sz="1100" b="1" dirty="0">
              <a:solidFill>
                <a:schemeClr val="bg1"/>
              </a:solidFill>
            </a:endParaRPr>
          </a:p>
        </p:txBody>
      </p:sp>
      <p:sp>
        <p:nvSpPr>
          <p:cNvPr id="15" name="CuadroTexto 14">
            <a:extLst>
              <a:ext uri="{FF2B5EF4-FFF2-40B4-BE49-F238E27FC236}">
                <a16:creationId xmlns:a16="http://schemas.microsoft.com/office/drawing/2014/main" id="{23B85BB2-428A-4648-2E24-E77E5963CF55}"/>
              </a:ext>
            </a:extLst>
          </p:cNvPr>
          <p:cNvSpPr txBox="1"/>
          <p:nvPr/>
        </p:nvSpPr>
        <p:spPr>
          <a:xfrm>
            <a:off x="4412925" y="-152404"/>
            <a:ext cx="3599684" cy="954107"/>
          </a:xfrm>
          <a:prstGeom prst="rect">
            <a:avLst/>
          </a:prstGeom>
          <a:noFill/>
        </p:spPr>
        <p:txBody>
          <a:bodyPr wrap="square" rtlCol="0">
            <a:spAutoFit/>
          </a:bodyPr>
          <a:lstStyle/>
          <a:p>
            <a:pPr algn="ctr"/>
            <a:endPar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sz="1400"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sz="1400"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927057" cy="907628"/>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663698" y="6163586"/>
            <a:ext cx="1370080" cy="475559"/>
          </a:xfrm>
          <a:prstGeom prst="rect">
            <a:avLst/>
          </a:prstGeom>
        </p:spPr>
      </p:pic>
      <p:cxnSp>
        <p:nvCxnSpPr>
          <p:cNvPr id="3" name="Conector recto 2">
            <a:extLst>
              <a:ext uri="{FF2B5EF4-FFF2-40B4-BE49-F238E27FC236}">
                <a16:creationId xmlns:a16="http://schemas.microsoft.com/office/drawing/2014/main" id="{27E09B78-42F5-81C0-6D40-17FE20884384}"/>
              </a:ext>
            </a:extLst>
          </p:cNvPr>
          <p:cNvCxnSpPr>
            <a:cxnSpLocks/>
          </p:cNvCxnSpPr>
          <p:nvPr/>
        </p:nvCxnSpPr>
        <p:spPr>
          <a:xfrm flipV="1">
            <a:off x="1965253" y="628369"/>
            <a:ext cx="9192604" cy="13884"/>
          </a:xfrm>
          <a:prstGeom prst="line">
            <a:avLst/>
          </a:prstGeom>
          <a:ln w="95250">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716C4896-5932-E211-4D3B-7AFA682403FB}"/>
              </a:ext>
            </a:extLst>
          </p:cNvPr>
          <p:cNvSpPr txBox="1"/>
          <p:nvPr/>
        </p:nvSpPr>
        <p:spPr>
          <a:xfrm>
            <a:off x="2601687" y="628370"/>
            <a:ext cx="8142514" cy="586699"/>
          </a:xfrm>
          <a:prstGeom prst="rect">
            <a:avLst/>
          </a:prstGeom>
          <a:noFill/>
        </p:spPr>
        <p:txBody>
          <a:bodyPr wrap="square">
            <a:spAutoFit/>
          </a:bodyPr>
          <a:lstStyle/>
          <a:p>
            <a:pPr algn="ctr">
              <a:lnSpc>
                <a:spcPct val="150000"/>
              </a:lnSpc>
              <a:spcAft>
                <a:spcPts val="800"/>
              </a:spcAft>
            </a:pPr>
            <a:r>
              <a:rPr lang="es-419" sz="2400" b="1" kern="100" dirty="0">
                <a:latin typeface="Arial" panose="020B0604020202020204" pitchFamily="34" charset="0"/>
                <a:ea typeface="Calibri" panose="020F0502020204030204" pitchFamily="34" charset="0"/>
                <a:cs typeface="Times New Roman" panose="02020603050405020304" pitchFamily="18" charset="0"/>
              </a:rPr>
              <a:t>ANTECEDENTES DE LA NORMATIVIDAD EN MEXICO </a:t>
            </a:r>
            <a:endParaRPr lang="es-MX"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uadroTexto 1">
            <a:extLst>
              <a:ext uri="{FF2B5EF4-FFF2-40B4-BE49-F238E27FC236}">
                <a16:creationId xmlns:a16="http://schemas.microsoft.com/office/drawing/2014/main" id="{264CB584-2E6B-3059-1538-9FE9B0CD958A}"/>
              </a:ext>
            </a:extLst>
          </p:cNvPr>
          <p:cNvSpPr txBox="1"/>
          <p:nvPr/>
        </p:nvSpPr>
        <p:spPr>
          <a:xfrm>
            <a:off x="1845506" y="1412378"/>
            <a:ext cx="7102551" cy="461665"/>
          </a:xfrm>
          <a:prstGeom prst="rect">
            <a:avLst/>
          </a:prstGeom>
          <a:noFill/>
        </p:spPr>
        <p:txBody>
          <a:bodyPr wrap="square" rtlCol="0">
            <a:spAutoFit/>
          </a:bodyPr>
          <a:lstStyle/>
          <a:p>
            <a:r>
              <a:rPr lang="es-419" sz="2400" u="sng" dirty="0">
                <a:cs typeface="Arial" panose="020B0604020202020204" pitchFamily="34" charset="0"/>
              </a:rPr>
              <a:t>HISTORIA DE LA SEGURIDAD EN MEXICO.</a:t>
            </a:r>
            <a:endParaRPr lang="es-MX" sz="2400" u="sng" dirty="0">
              <a:cs typeface="Arial" panose="020B0604020202020204" pitchFamily="34" charset="0"/>
            </a:endParaRPr>
          </a:p>
        </p:txBody>
      </p:sp>
      <p:sp>
        <p:nvSpPr>
          <p:cNvPr id="8" name="CuadroTexto 7">
            <a:extLst>
              <a:ext uri="{FF2B5EF4-FFF2-40B4-BE49-F238E27FC236}">
                <a16:creationId xmlns:a16="http://schemas.microsoft.com/office/drawing/2014/main" id="{97879628-785B-0B9D-DDD3-41FA22C6CD80}"/>
              </a:ext>
            </a:extLst>
          </p:cNvPr>
          <p:cNvSpPr txBox="1"/>
          <p:nvPr/>
        </p:nvSpPr>
        <p:spPr>
          <a:xfrm>
            <a:off x="4713513" y="6607627"/>
            <a:ext cx="3015344" cy="281231"/>
          </a:xfrm>
          <a:prstGeom prst="rect">
            <a:avLst/>
          </a:prstGeom>
          <a:noFill/>
        </p:spPr>
        <p:txBody>
          <a:bodyPr wrap="square">
            <a:spAutoFit/>
          </a:bodyPr>
          <a:lstStyle/>
          <a:p>
            <a:pPr algn="ctr">
              <a:lnSpc>
                <a:spcPct val="107000"/>
              </a:lnSpc>
              <a:spcAft>
                <a:spcPts val="800"/>
              </a:spcAft>
            </a:pPr>
            <a:r>
              <a:rPr lang="es-MX"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www.emprendedoresehs.com</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uadroTexto 6">
            <a:extLst>
              <a:ext uri="{FF2B5EF4-FFF2-40B4-BE49-F238E27FC236}">
                <a16:creationId xmlns:a16="http://schemas.microsoft.com/office/drawing/2014/main" id="{2F86B975-3F77-8522-EFFF-911F29EE2804}"/>
              </a:ext>
            </a:extLst>
          </p:cNvPr>
          <p:cNvSpPr txBox="1"/>
          <p:nvPr/>
        </p:nvSpPr>
        <p:spPr>
          <a:xfrm>
            <a:off x="1823732" y="2155006"/>
            <a:ext cx="6096000" cy="367216"/>
          </a:xfrm>
          <a:prstGeom prst="rect">
            <a:avLst/>
          </a:prstGeom>
          <a:noFill/>
        </p:spPr>
        <p:txBody>
          <a:bodyPr wrap="square">
            <a:spAutoFit/>
          </a:bodyPr>
          <a:lstStyle/>
          <a:p>
            <a:pPr>
              <a:lnSpc>
                <a:spcPct val="107000"/>
              </a:lnSpc>
              <a:spcAft>
                <a:spcPts val="800"/>
              </a:spcAft>
            </a:pPr>
            <a:r>
              <a:rPr lang="es-MX" b="1" kern="100" dirty="0">
                <a:latin typeface="Arial" panose="020B0604020202020204" pitchFamily="34" charset="0"/>
                <a:ea typeface="Calibri" panose="020F0502020204030204" pitchFamily="34" charset="0"/>
                <a:cs typeface="Times New Roman" panose="02020603050405020304" pitchFamily="18" charset="0"/>
              </a:rPr>
              <a:t>El </a:t>
            </a:r>
            <a:r>
              <a:rPr lang="es-MX" sz="1800" b="1" kern="0" dirty="0">
                <a:effectLst/>
                <a:latin typeface="Arial" panose="020B0604020202020204" pitchFamily="34" charset="0"/>
                <a:ea typeface="Times New Roman" panose="02020603050405020304" pitchFamily="18" charset="0"/>
              </a:rPr>
              <a:t>artículo </a:t>
            </a:r>
            <a:r>
              <a:rPr lang="es-MX" sz="1800" b="1" dirty="0">
                <a:effectLst/>
                <a:latin typeface="Arial" panose="020B0604020202020204" pitchFamily="34" charset="0"/>
                <a:ea typeface="Calibri" panose="020F0502020204030204" pitchFamily="34" charset="0"/>
              </a:rPr>
              <a:t>123 </a:t>
            </a:r>
            <a:r>
              <a:rPr lang="es-MX" kern="100" dirty="0">
                <a:latin typeface="Arial" panose="020B0604020202020204" pitchFamily="34" charset="0"/>
                <a:ea typeface="Calibri" panose="020F0502020204030204" pitchFamily="34" charset="0"/>
                <a:cs typeface="Times New Roman" panose="02020603050405020304" pitchFamily="18" charset="0"/>
              </a:rPr>
              <a:t>establecen los siguientes compromisos:</a:t>
            </a:r>
          </a:p>
        </p:txBody>
      </p:sp>
      <p:sp>
        <p:nvSpPr>
          <p:cNvPr id="11" name="CuadroTexto 10">
            <a:extLst>
              <a:ext uri="{FF2B5EF4-FFF2-40B4-BE49-F238E27FC236}">
                <a16:creationId xmlns:a16="http://schemas.microsoft.com/office/drawing/2014/main" id="{0990D2EB-ABF6-9EE2-6810-E5ED607EE7A6}"/>
              </a:ext>
            </a:extLst>
          </p:cNvPr>
          <p:cNvSpPr txBox="1"/>
          <p:nvPr/>
        </p:nvSpPr>
        <p:spPr>
          <a:xfrm>
            <a:off x="1845506" y="2907659"/>
            <a:ext cx="7298494" cy="2653483"/>
          </a:xfrm>
          <a:prstGeom prst="rect">
            <a:avLst/>
          </a:prstGeom>
          <a:noFill/>
        </p:spPr>
        <p:txBody>
          <a:bodyPr wrap="square">
            <a:spAutoFit/>
          </a:bodyPr>
          <a:lstStyle/>
          <a:p>
            <a:pPr>
              <a:lnSpc>
                <a:spcPct val="107000"/>
              </a:lnSpc>
              <a:spcAft>
                <a:spcPts val="800"/>
              </a:spcAft>
            </a:pPr>
            <a:r>
              <a:rPr lang="es-MX" sz="1800" b="1" kern="100" dirty="0">
                <a:effectLst/>
                <a:latin typeface="Arial" panose="020B0604020202020204" pitchFamily="34" charset="0"/>
                <a:ea typeface="Calibri" panose="020F0502020204030204" pitchFamily="34" charset="0"/>
                <a:cs typeface="Times New Roman" panose="02020603050405020304" pitchFamily="18" charset="0"/>
              </a:rPr>
              <a:t>Garantías de salud:</a:t>
            </a:r>
            <a:r>
              <a:rPr lang="es-MX" sz="1800" kern="100" dirty="0">
                <a:effectLst/>
                <a:latin typeface="Arial" panose="020B0604020202020204" pitchFamily="34" charset="0"/>
                <a:ea typeface="Calibri" panose="020F0502020204030204" pitchFamily="34" charset="0"/>
                <a:cs typeface="Times New Roman" panose="02020603050405020304" pitchFamily="18" charset="0"/>
              </a:rPr>
              <a:t> El trabajo debe organizarse de tal manera que ofrezca la mayor garantía de salud y vida para los empleados, protegiendo además a las mujeres embarazadas y a los menores.</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MX" sz="1800" kern="100" dirty="0">
                <a:effectLst/>
                <a:latin typeface="Arial" panose="020B0604020202020204" pitchFamily="34" charset="0"/>
                <a:ea typeface="Calibri" panose="020F0502020204030204" pitchFamily="34" charset="0"/>
                <a:cs typeface="Times New Roman" panose="02020603050405020304" pitchFamily="18" charset="0"/>
              </a:rPr>
              <a:t> </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MX" sz="1800" b="1" kern="100" dirty="0">
                <a:effectLst/>
                <a:latin typeface="Arial" panose="020B0604020202020204" pitchFamily="34" charset="0"/>
                <a:ea typeface="Calibri" panose="020F0502020204030204" pitchFamily="34" charset="0"/>
                <a:cs typeface="Times New Roman" panose="02020603050405020304" pitchFamily="18" charset="0"/>
              </a:rPr>
              <a:t>Responsabilidad de accidentes:</a:t>
            </a:r>
            <a:r>
              <a:rPr lang="es-MX" sz="1800" kern="100" dirty="0">
                <a:effectLst/>
                <a:latin typeface="Arial" panose="020B0604020202020204" pitchFamily="34" charset="0"/>
                <a:ea typeface="Calibri" panose="020F0502020204030204" pitchFamily="34" charset="0"/>
                <a:cs typeface="Times New Roman" panose="02020603050405020304" pitchFamily="18" charset="0"/>
              </a:rPr>
              <a:t> En su </a:t>
            </a:r>
            <a:r>
              <a:rPr lang="es-MX" sz="1800" i="1" kern="100" dirty="0">
                <a:effectLst/>
                <a:latin typeface="Arial" panose="020B0604020202020204" pitchFamily="34" charset="0"/>
                <a:ea typeface="Calibri" panose="020F0502020204030204" pitchFamily="34" charset="0"/>
                <a:cs typeface="Times New Roman" panose="02020603050405020304" pitchFamily="18" charset="0"/>
              </a:rPr>
              <a:t>Fracción XIV</a:t>
            </a:r>
            <a:r>
              <a:rPr lang="es-MX" sz="1800" kern="100" dirty="0">
                <a:effectLst/>
                <a:latin typeface="Arial" panose="020B0604020202020204" pitchFamily="34" charset="0"/>
                <a:ea typeface="Calibri" panose="020F0502020204030204" pitchFamily="34" charset="0"/>
                <a:cs typeface="Times New Roman" panose="02020603050405020304" pitchFamily="18" charset="0"/>
              </a:rPr>
              <a:t>, señala que los patrones son responsables directos de los accidentes laborales y de las enfermedades profesionales, obligándolos a pagar indemnizaciones.</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2" name="Imagen 11">
            <a:extLst>
              <a:ext uri="{FF2B5EF4-FFF2-40B4-BE49-F238E27FC236}">
                <a16:creationId xmlns:a16="http://schemas.microsoft.com/office/drawing/2014/main" id="{35F7173E-F24A-1B0E-31EC-06931186BC0C}"/>
              </a:ext>
            </a:extLst>
          </p:cNvPr>
          <p:cNvPicPr>
            <a:picLocks noChangeAspect="1"/>
          </p:cNvPicPr>
          <p:nvPr/>
        </p:nvPicPr>
        <p:blipFill rotWithShape="1">
          <a:blip r:embed="rId5"/>
          <a:srcRect l="26275" t="4147" r="24792"/>
          <a:stretch/>
        </p:blipFill>
        <p:spPr>
          <a:xfrm>
            <a:off x="9523419" y="1356919"/>
            <a:ext cx="2280557" cy="4467306"/>
          </a:xfrm>
          <a:prstGeom prst="rect">
            <a:avLst/>
          </a:prstGeom>
        </p:spPr>
      </p:pic>
    </p:spTree>
    <p:extLst>
      <p:ext uri="{BB962C8B-B14F-4D97-AF65-F5344CB8AC3E}">
        <p14:creationId xmlns:p14="http://schemas.microsoft.com/office/powerpoint/2010/main" val="1966809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965253" y="6239864"/>
            <a:ext cx="8583004" cy="43088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4" name="CuadroTexto 13">
            <a:extLst>
              <a:ext uri="{FF2B5EF4-FFF2-40B4-BE49-F238E27FC236}">
                <a16:creationId xmlns:a16="http://schemas.microsoft.com/office/drawing/2014/main" id="{5EBC2F11-DE94-C36A-4AFC-A86A3AF990BA}"/>
              </a:ext>
            </a:extLst>
          </p:cNvPr>
          <p:cNvSpPr txBox="1"/>
          <p:nvPr/>
        </p:nvSpPr>
        <p:spPr>
          <a:xfrm>
            <a:off x="4338081" y="6239864"/>
            <a:ext cx="3812751" cy="430887"/>
          </a:xfrm>
          <a:prstGeom prst="rect">
            <a:avLst/>
          </a:prstGeom>
          <a:noFill/>
        </p:spPr>
        <p:txBody>
          <a:bodyPr wrap="square" rtlCol="0">
            <a:spAutoFit/>
          </a:bodyPr>
          <a:lstStyle/>
          <a:p>
            <a:pPr algn="ctr"/>
            <a:r>
              <a:rPr lang="es-419" sz="1100" b="1" u="sng" dirty="0">
                <a:solidFill>
                  <a:schemeClr val="bg1"/>
                </a:solidFill>
              </a:rPr>
              <a:t>MODULO 1</a:t>
            </a:r>
            <a:endParaRPr lang="es-419" sz="1100" b="1" dirty="0">
              <a:solidFill>
                <a:schemeClr val="bg1"/>
              </a:solidFill>
            </a:endParaRPr>
          </a:p>
          <a:p>
            <a:pPr algn="ctr"/>
            <a:r>
              <a:rPr lang="es-419" sz="1100" b="1" kern="100" dirty="0">
                <a:ln>
                  <a:noFill/>
                </a:ln>
                <a:solidFill>
                  <a:schemeClr val="bg1"/>
                </a:solidFill>
                <a:effectLst/>
                <a:latin typeface="ADLaM Display" panose="02010000000000000000" pitchFamily="2" charset="0"/>
                <a:ea typeface="Calibri" panose="020F0502020204030204" pitchFamily="34" charset="0"/>
                <a:cs typeface="Times New Roman" panose="02020603050405020304" pitchFamily="18" charset="0"/>
              </a:rPr>
              <a:t>PROFESIONALIZACIÓN DE LIDERES DE SEGURIDAD</a:t>
            </a:r>
            <a:r>
              <a:rPr lang="es-419" sz="1100" b="1" dirty="0">
                <a:solidFill>
                  <a:schemeClr val="bg1"/>
                </a:solidFill>
              </a:rPr>
              <a:t>  </a:t>
            </a:r>
            <a:endParaRPr lang="es-MX" sz="1100" b="1" dirty="0">
              <a:solidFill>
                <a:schemeClr val="bg1"/>
              </a:solidFill>
            </a:endParaRPr>
          </a:p>
        </p:txBody>
      </p:sp>
      <p:sp>
        <p:nvSpPr>
          <p:cNvPr id="15" name="CuadroTexto 14">
            <a:extLst>
              <a:ext uri="{FF2B5EF4-FFF2-40B4-BE49-F238E27FC236}">
                <a16:creationId xmlns:a16="http://schemas.microsoft.com/office/drawing/2014/main" id="{23B85BB2-428A-4648-2E24-E77E5963CF55}"/>
              </a:ext>
            </a:extLst>
          </p:cNvPr>
          <p:cNvSpPr txBox="1"/>
          <p:nvPr/>
        </p:nvSpPr>
        <p:spPr>
          <a:xfrm>
            <a:off x="4412925" y="-152404"/>
            <a:ext cx="3599684" cy="954107"/>
          </a:xfrm>
          <a:prstGeom prst="rect">
            <a:avLst/>
          </a:prstGeom>
          <a:noFill/>
        </p:spPr>
        <p:txBody>
          <a:bodyPr wrap="square" rtlCol="0">
            <a:spAutoFit/>
          </a:bodyPr>
          <a:lstStyle/>
          <a:p>
            <a:pPr algn="ctr"/>
            <a:endPar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sz="1400"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sz="1400"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927057" cy="907628"/>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663698" y="6163586"/>
            <a:ext cx="1370080" cy="475559"/>
          </a:xfrm>
          <a:prstGeom prst="rect">
            <a:avLst/>
          </a:prstGeom>
        </p:spPr>
      </p:pic>
      <p:cxnSp>
        <p:nvCxnSpPr>
          <p:cNvPr id="3" name="Conector recto 2">
            <a:extLst>
              <a:ext uri="{FF2B5EF4-FFF2-40B4-BE49-F238E27FC236}">
                <a16:creationId xmlns:a16="http://schemas.microsoft.com/office/drawing/2014/main" id="{27E09B78-42F5-81C0-6D40-17FE20884384}"/>
              </a:ext>
            </a:extLst>
          </p:cNvPr>
          <p:cNvCxnSpPr>
            <a:cxnSpLocks/>
          </p:cNvCxnSpPr>
          <p:nvPr/>
        </p:nvCxnSpPr>
        <p:spPr>
          <a:xfrm flipV="1">
            <a:off x="1965253" y="628369"/>
            <a:ext cx="9192604" cy="13884"/>
          </a:xfrm>
          <a:prstGeom prst="line">
            <a:avLst/>
          </a:prstGeom>
          <a:ln w="95250">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716C4896-5932-E211-4D3B-7AFA682403FB}"/>
              </a:ext>
            </a:extLst>
          </p:cNvPr>
          <p:cNvSpPr txBox="1"/>
          <p:nvPr/>
        </p:nvSpPr>
        <p:spPr>
          <a:xfrm>
            <a:off x="2601687" y="628370"/>
            <a:ext cx="8142514" cy="586699"/>
          </a:xfrm>
          <a:prstGeom prst="rect">
            <a:avLst/>
          </a:prstGeom>
          <a:noFill/>
        </p:spPr>
        <p:txBody>
          <a:bodyPr wrap="square">
            <a:spAutoFit/>
          </a:bodyPr>
          <a:lstStyle/>
          <a:p>
            <a:pPr algn="ctr">
              <a:lnSpc>
                <a:spcPct val="150000"/>
              </a:lnSpc>
              <a:spcAft>
                <a:spcPts val="800"/>
              </a:spcAft>
            </a:pPr>
            <a:r>
              <a:rPr lang="es-419" sz="2400" b="1" kern="100" dirty="0">
                <a:latin typeface="Arial" panose="020B0604020202020204" pitchFamily="34" charset="0"/>
                <a:ea typeface="Calibri" panose="020F0502020204030204" pitchFamily="34" charset="0"/>
                <a:cs typeface="Times New Roman" panose="02020603050405020304" pitchFamily="18" charset="0"/>
              </a:rPr>
              <a:t>ANTECEDENTES DE LA NORMATIVIDAD EN MEXICO </a:t>
            </a:r>
            <a:endParaRPr lang="es-MX"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uadroTexto 1">
            <a:extLst>
              <a:ext uri="{FF2B5EF4-FFF2-40B4-BE49-F238E27FC236}">
                <a16:creationId xmlns:a16="http://schemas.microsoft.com/office/drawing/2014/main" id="{264CB584-2E6B-3059-1538-9FE9B0CD958A}"/>
              </a:ext>
            </a:extLst>
          </p:cNvPr>
          <p:cNvSpPr txBox="1"/>
          <p:nvPr/>
        </p:nvSpPr>
        <p:spPr>
          <a:xfrm>
            <a:off x="1845506" y="1412378"/>
            <a:ext cx="7102551" cy="461665"/>
          </a:xfrm>
          <a:prstGeom prst="rect">
            <a:avLst/>
          </a:prstGeom>
          <a:noFill/>
        </p:spPr>
        <p:txBody>
          <a:bodyPr wrap="square" rtlCol="0">
            <a:spAutoFit/>
          </a:bodyPr>
          <a:lstStyle/>
          <a:p>
            <a:r>
              <a:rPr lang="es-419" sz="2400" u="sng" dirty="0">
                <a:cs typeface="Arial" panose="020B0604020202020204" pitchFamily="34" charset="0"/>
              </a:rPr>
              <a:t>HISTORIA DE LA SEGURIDAD EN MEXICO.</a:t>
            </a:r>
            <a:endParaRPr lang="es-MX" sz="2400" u="sng" dirty="0">
              <a:cs typeface="Arial" panose="020B0604020202020204" pitchFamily="34" charset="0"/>
            </a:endParaRPr>
          </a:p>
        </p:txBody>
      </p:sp>
      <p:sp>
        <p:nvSpPr>
          <p:cNvPr id="8" name="CuadroTexto 7">
            <a:extLst>
              <a:ext uri="{FF2B5EF4-FFF2-40B4-BE49-F238E27FC236}">
                <a16:creationId xmlns:a16="http://schemas.microsoft.com/office/drawing/2014/main" id="{97879628-785B-0B9D-DDD3-41FA22C6CD80}"/>
              </a:ext>
            </a:extLst>
          </p:cNvPr>
          <p:cNvSpPr txBox="1"/>
          <p:nvPr/>
        </p:nvSpPr>
        <p:spPr>
          <a:xfrm>
            <a:off x="4713513" y="6607627"/>
            <a:ext cx="3015344" cy="281231"/>
          </a:xfrm>
          <a:prstGeom prst="rect">
            <a:avLst/>
          </a:prstGeom>
          <a:noFill/>
        </p:spPr>
        <p:txBody>
          <a:bodyPr wrap="square">
            <a:spAutoFit/>
          </a:bodyPr>
          <a:lstStyle/>
          <a:p>
            <a:pPr algn="ctr">
              <a:lnSpc>
                <a:spcPct val="107000"/>
              </a:lnSpc>
              <a:spcAft>
                <a:spcPts val="800"/>
              </a:spcAft>
            </a:pPr>
            <a:r>
              <a:rPr lang="es-MX"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www.emprendedoresehs.com</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uadroTexto 6">
            <a:extLst>
              <a:ext uri="{FF2B5EF4-FFF2-40B4-BE49-F238E27FC236}">
                <a16:creationId xmlns:a16="http://schemas.microsoft.com/office/drawing/2014/main" id="{2F86B975-3F77-8522-EFFF-911F29EE2804}"/>
              </a:ext>
            </a:extLst>
          </p:cNvPr>
          <p:cNvSpPr txBox="1"/>
          <p:nvPr/>
        </p:nvSpPr>
        <p:spPr>
          <a:xfrm>
            <a:off x="1823732" y="2155006"/>
            <a:ext cx="6096000" cy="367216"/>
          </a:xfrm>
          <a:prstGeom prst="rect">
            <a:avLst/>
          </a:prstGeom>
          <a:noFill/>
        </p:spPr>
        <p:txBody>
          <a:bodyPr wrap="square">
            <a:spAutoFit/>
          </a:bodyPr>
          <a:lstStyle/>
          <a:p>
            <a:pPr>
              <a:lnSpc>
                <a:spcPct val="107000"/>
              </a:lnSpc>
              <a:spcAft>
                <a:spcPts val="800"/>
              </a:spcAft>
            </a:pPr>
            <a:r>
              <a:rPr lang="es-MX" b="1" kern="100" dirty="0">
                <a:latin typeface="Arial" panose="020B0604020202020204" pitchFamily="34" charset="0"/>
                <a:ea typeface="Calibri" panose="020F0502020204030204" pitchFamily="34" charset="0"/>
                <a:cs typeface="Times New Roman" panose="02020603050405020304" pitchFamily="18" charset="0"/>
              </a:rPr>
              <a:t>El </a:t>
            </a:r>
            <a:r>
              <a:rPr lang="es-MX" sz="1800" b="1" kern="0" dirty="0">
                <a:effectLst/>
                <a:latin typeface="Arial" panose="020B0604020202020204" pitchFamily="34" charset="0"/>
                <a:ea typeface="Times New Roman" panose="02020603050405020304" pitchFamily="18" charset="0"/>
              </a:rPr>
              <a:t>artículo </a:t>
            </a:r>
            <a:r>
              <a:rPr lang="es-MX" sz="1800" b="1" dirty="0">
                <a:effectLst/>
                <a:latin typeface="Arial" panose="020B0604020202020204" pitchFamily="34" charset="0"/>
                <a:ea typeface="Calibri" panose="020F0502020204030204" pitchFamily="34" charset="0"/>
              </a:rPr>
              <a:t>123 </a:t>
            </a:r>
            <a:r>
              <a:rPr lang="es-MX" kern="100" dirty="0">
                <a:latin typeface="Arial" panose="020B0604020202020204" pitchFamily="34" charset="0"/>
                <a:ea typeface="Calibri" panose="020F0502020204030204" pitchFamily="34" charset="0"/>
                <a:cs typeface="Times New Roman" panose="02020603050405020304" pitchFamily="18" charset="0"/>
              </a:rPr>
              <a:t>establecen los siguientes compromisos:</a:t>
            </a:r>
          </a:p>
        </p:txBody>
      </p:sp>
      <p:sp>
        <p:nvSpPr>
          <p:cNvPr id="9" name="CuadroTexto 8">
            <a:extLst>
              <a:ext uri="{FF2B5EF4-FFF2-40B4-BE49-F238E27FC236}">
                <a16:creationId xmlns:a16="http://schemas.microsoft.com/office/drawing/2014/main" id="{2EB568E2-1A00-4973-C92D-DCA1D0F06E40}"/>
              </a:ext>
            </a:extLst>
          </p:cNvPr>
          <p:cNvSpPr txBox="1"/>
          <p:nvPr/>
        </p:nvSpPr>
        <p:spPr>
          <a:xfrm>
            <a:off x="1845505" y="2596351"/>
            <a:ext cx="8702752" cy="1724318"/>
          </a:xfrm>
          <a:prstGeom prst="rect">
            <a:avLst/>
          </a:prstGeom>
          <a:noFill/>
        </p:spPr>
        <p:txBody>
          <a:bodyPr wrap="square">
            <a:spAutoFit/>
          </a:bodyPr>
          <a:lstStyle/>
          <a:p>
            <a:pPr>
              <a:lnSpc>
                <a:spcPct val="107000"/>
              </a:lnSpc>
              <a:spcAft>
                <a:spcPts val="800"/>
              </a:spcAft>
            </a:pPr>
            <a:r>
              <a:rPr lang="es-MX" sz="2000" kern="100" dirty="0">
                <a:effectLst/>
                <a:ea typeface="Calibri" panose="020F0502020204030204" pitchFamily="34" charset="0"/>
                <a:cs typeface="Times New Roman" panose="02020603050405020304" pitchFamily="18" charset="0"/>
              </a:rPr>
              <a:t>En este apartado A, FRACCION XV es donde se establecen condiciones y</a:t>
            </a:r>
            <a:r>
              <a:rPr lang="es-MX" sz="2000" kern="0" dirty="0">
                <a:effectLst/>
                <a:ea typeface="Times New Roman" panose="02020603050405020304" pitchFamily="18" charset="0"/>
                <a:cs typeface="Times New Roman" panose="02020603050405020304" pitchFamily="18" charset="0"/>
              </a:rPr>
              <a:t> </a:t>
            </a:r>
            <a:r>
              <a:rPr lang="es-MX" sz="2000" kern="100" dirty="0">
                <a:effectLst/>
                <a:ea typeface="Calibri" panose="020F0502020204030204" pitchFamily="34" charset="0"/>
                <a:cs typeface="Times New Roman" panose="02020603050405020304" pitchFamily="18" charset="0"/>
              </a:rPr>
              <a:t>regula el </a:t>
            </a:r>
            <a:r>
              <a:rPr lang="es-MX" sz="2000" b="1" kern="100" dirty="0">
                <a:effectLst/>
                <a:ea typeface="Calibri" panose="020F0502020204030204" pitchFamily="34" charset="0"/>
                <a:cs typeface="Times New Roman" panose="02020603050405020304" pitchFamily="18" charset="0"/>
              </a:rPr>
              <a:t>derecho al trabajo digno y socialmente útil</a:t>
            </a:r>
            <a:r>
              <a:rPr lang="es-MX" sz="2000" kern="100" dirty="0">
                <a:effectLst/>
                <a:ea typeface="Calibri" panose="020F0502020204030204" pitchFamily="34" charset="0"/>
                <a:cs typeface="Times New Roman" panose="02020603050405020304" pitchFamily="18" charset="0"/>
              </a:rPr>
              <a:t>, además de establecer las reglas básicas entre patrones y empleados, dividiéndose en dos apartados principales para proteger los derechos laborales, los salarios, las jornadas justas y la seguridad social en el país </a:t>
            </a:r>
            <a:r>
              <a:rPr lang="es-MX" sz="2000" kern="0" dirty="0">
                <a:effectLst/>
                <a:ea typeface="Times New Roman" panose="02020603050405020304" pitchFamily="18" charset="0"/>
                <a:cs typeface="Times New Roman" panose="02020603050405020304" pitchFamily="18" charset="0"/>
              </a:rPr>
              <a:t>y </a:t>
            </a:r>
            <a:r>
              <a:rPr lang="es-MX" sz="2000" kern="100" dirty="0">
                <a:effectLst/>
                <a:ea typeface="Calibri" panose="020F0502020204030204" pitchFamily="34" charset="0"/>
                <a:cs typeface="Times New Roman" panose="02020603050405020304" pitchFamily="18" charset="0"/>
              </a:rPr>
              <a:t>ninguna otra ley en el país puede estar por encima de ella.</a:t>
            </a:r>
          </a:p>
        </p:txBody>
      </p:sp>
      <p:pic>
        <p:nvPicPr>
          <p:cNvPr id="10" name="Imagen 9">
            <a:extLst>
              <a:ext uri="{FF2B5EF4-FFF2-40B4-BE49-F238E27FC236}">
                <a16:creationId xmlns:a16="http://schemas.microsoft.com/office/drawing/2014/main" id="{BFCCFB59-7F26-18CA-F65E-287B27AF7C39}"/>
              </a:ext>
            </a:extLst>
          </p:cNvPr>
          <p:cNvPicPr>
            <a:picLocks noChangeAspect="1"/>
          </p:cNvPicPr>
          <p:nvPr/>
        </p:nvPicPr>
        <p:blipFill>
          <a:blip r:embed="rId5"/>
          <a:stretch>
            <a:fillRect/>
          </a:stretch>
        </p:blipFill>
        <p:spPr>
          <a:xfrm>
            <a:off x="4713514" y="4271909"/>
            <a:ext cx="3015344" cy="1914177"/>
          </a:xfrm>
          <a:prstGeom prst="rect">
            <a:avLst/>
          </a:prstGeom>
        </p:spPr>
      </p:pic>
    </p:spTree>
    <p:extLst>
      <p:ext uri="{BB962C8B-B14F-4D97-AF65-F5344CB8AC3E}">
        <p14:creationId xmlns:p14="http://schemas.microsoft.com/office/powerpoint/2010/main" val="702450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480460" y="1317171"/>
            <a:ext cx="8882471" cy="497477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5" name="CuadroTexto 14">
            <a:extLst>
              <a:ext uri="{FF2B5EF4-FFF2-40B4-BE49-F238E27FC236}">
                <a16:creationId xmlns:a16="http://schemas.microsoft.com/office/drawing/2014/main" id="{23B85BB2-428A-4648-2E24-E77E5963CF55}"/>
              </a:ext>
            </a:extLst>
          </p:cNvPr>
          <p:cNvSpPr txBox="1"/>
          <p:nvPr/>
        </p:nvSpPr>
        <p:spPr>
          <a:xfrm>
            <a:off x="3512247" y="-43623"/>
            <a:ext cx="4956835" cy="1200329"/>
          </a:xfrm>
          <a:prstGeom prst="rect">
            <a:avLst/>
          </a:prstGeom>
          <a:noFill/>
        </p:spPr>
        <p:txBody>
          <a:bodyPr wrap="square" rtlCol="0">
            <a:spAutoFit/>
          </a:bodyPr>
          <a:lstStyle/>
          <a:p>
            <a:pPr algn="ctr"/>
            <a:endParaRPr lang="es-419"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1012371" cy="991154"/>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264957" y="199283"/>
            <a:ext cx="1589586" cy="551751"/>
          </a:xfrm>
          <a:prstGeom prst="rect">
            <a:avLst/>
          </a:prstGeom>
        </p:spPr>
      </p:pic>
      <p:sp>
        <p:nvSpPr>
          <p:cNvPr id="17" name="CuadroTexto 16">
            <a:extLst>
              <a:ext uri="{FF2B5EF4-FFF2-40B4-BE49-F238E27FC236}">
                <a16:creationId xmlns:a16="http://schemas.microsoft.com/office/drawing/2014/main" id="{1FBE94AE-8F83-0417-5F56-8BC180D2AB47}"/>
              </a:ext>
            </a:extLst>
          </p:cNvPr>
          <p:cNvSpPr txBox="1"/>
          <p:nvPr/>
        </p:nvSpPr>
        <p:spPr>
          <a:xfrm>
            <a:off x="2286000" y="1421751"/>
            <a:ext cx="7347857" cy="1305165"/>
          </a:xfrm>
          <a:prstGeom prst="rect">
            <a:avLst/>
          </a:prstGeom>
          <a:noFill/>
        </p:spPr>
        <p:txBody>
          <a:bodyPr wrap="square">
            <a:spAutoFit/>
          </a:bodyPr>
          <a:lstStyle/>
          <a:p>
            <a:pPr algn="ctr">
              <a:lnSpc>
                <a:spcPct val="150000"/>
              </a:lnSpc>
              <a:spcAft>
                <a:spcPts val="800"/>
              </a:spcAft>
            </a:pPr>
            <a:r>
              <a:rPr lang="es-419" sz="2800" b="1" dirty="0">
                <a:solidFill>
                  <a:schemeClr val="bg1"/>
                </a:solidFill>
                <a:latin typeface="Arial" panose="020B0604020202020204" pitchFamily="34" charset="0"/>
                <a:cs typeface="Arial" panose="020B0604020202020204" pitchFamily="34" charset="0"/>
              </a:rPr>
              <a:t>ALCANCE DE LA NORMATIVIDAD OFICIAL EN MEXICO.</a:t>
            </a:r>
          </a:p>
        </p:txBody>
      </p:sp>
      <p:pic>
        <p:nvPicPr>
          <p:cNvPr id="2" name="Imagen 1">
            <a:extLst>
              <a:ext uri="{FF2B5EF4-FFF2-40B4-BE49-F238E27FC236}">
                <a16:creationId xmlns:a16="http://schemas.microsoft.com/office/drawing/2014/main" id="{F32189CA-DAF8-A057-6BBF-4A26256FCAC3}"/>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3069" b="95848" l="9928" r="89892">
                        <a14:foregroundMark x1="36823" y1="37906" x2="36101" y2="44765"/>
                        <a14:foregroundMark x1="32852" y1="38989" x2="33755" y2="46029"/>
                        <a14:foregroundMark x1="31227" y1="41155" x2="31227" y2="45307"/>
                        <a14:foregroundMark x1="61372" y1="3249" x2="63718" y2="18412"/>
                        <a14:foregroundMark x1="63718" y1="18412" x2="61733" y2="29242"/>
                        <a14:foregroundMark x1="54332" y1="9567" x2="73105" y2="16968"/>
                        <a14:foregroundMark x1="73105" y1="16968" x2="74549" y2="16968"/>
                        <a14:foregroundMark x1="66245" y1="4693" x2="75090" y2="15523"/>
                        <a14:foregroundMark x1="62635" y1="3791" x2="71480" y2="8484"/>
                        <a14:foregroundMark x1="71480" y1="8484" x2="74188" y2="12274"/>
                        <a14:foregroundMark x1="73285" y1="10469" x2="66787" y2="4152"/>
                        <a14:foregroundMark x1="66787" y1="4152" x2="57762" y2="10108"/>
                        <a14:foregroundMark x1="57762" y1="10108" x2="56859" y2="9928"/>
                        <a14:foregroundMark x1="55776" y1="9386" x2="63718" y2="3971"/>
                        <a14:foregroundMark x1="63718" y1="3971" x2="72924" y2="9025"/>
                        <a14:foregroundMark x1="72924" y1="9025" x2="75090" y2="11552"/>
                        <a14:foregroundMark x1="71480" y1="7762" x2="71480" y2="7762"/>
                        <a14:foregroundMark x1="70397" y1="6859" x2="70397" y2="6859"/>
                        <a14:foregroundMark x1="69856" y1="6137" x2="69856" y2="6137"/>
                        <a14:foregroundMark x1="69134" y1="5776" x2="69134" y2="5776"/>
                        <a14:foregroundMark x1="68592" y1="5415" x2="68592" y2="5415"/>
                        <a14:foregroundMark x1="68412" y1="4693" x2="68412" y2="4693"/>
                        <a14:foregroundMark x1="68412" y1="4693" x2="68412" y2="4693"/>
                        <a14:foregroundMark x1="67329" y1="4332" x2="67329" y2="4332"/>
                        <a14:foregroundMark x1="66245" y1="3971" x2="66245" y2="3971"/>
                        <a14:foregroundMark x1="54513" y1="9928" x2="61733" y2="4152"/>
                        <a14:foregroundMark x1="54693" y1="9386" x2="54693" y2="9386"/>
                        <a14:foregroundMark x1="55235" y1="8303" x2="55235" y2="8303"/>
                        <a14:foregroundMark x1="55957" y1="7762" x2="55957" y2="7762"/>
                        <a14:foregroundMark x1="57220" y1="6859" x2="57220" y2="6859"/>
                        <a14:foregroundMark x1="57762" y1="6318" x2="57762" y2="6318"/>
                        <a14:foregroundMark x1="58664" y1="6137" x2="58664" y2="6137"/>
                        <a14:foregroundMark x1="62996" y1="3430" x2="62996" y2="3430"/>
                        <a14:foregroundMark x1="66426" y1="3971" x2="66426" y2="3971"/>
                        <a14:foregroundMark x1="59747" y1="4332" x2="59747" y2="4332"/>
                        <a14:foregroundMark x1="58484" y1="5054" x2="58484" y2="5054"/>
                        <a14:foregroundMark x1="63177" y1="3249" x2="63177" y2="3249"/>
                        <a14:foregroundMark x1="64621" y1="3610" x2="64621" y2="3610"/>
                        <a14:foregroundMark x1="74910" y1="46209" x2="76173" y2="52347"/>
                        <a14:foregroundMark x1="60108" y1="3791" x2="60108" y2="3791"/>
                        <a14:foregroundMark x1="55776" y1="89892" x2="51083" y2="94946"/>
                        <a14:foregroundMark x1="67329" y1="92780" x2="77437" y2="93863"/>
                        <a14:foregroundMark x1="77437" y1="93863" x2="77437" y2="93863"/>
                        <a14:foregroundMark x1="18592" y1="95668" x2="30325" y2="97112"/>
                        <a14:foregroundMark x1="30325" y1="97112" x2="43321" y2="95848"/>
                        <a14:foregroundMark x1="43321" y1="95848" x2="45487" y2="95848"/>
                      </a14:backgroundRemoval>
                    </a14:imgEffect>
                  </a14:imgLayer>
                </a14:imgProps>
              </a:ext>
            </a:extLst>
          </a:blip>
          <a:stretch>
            <a:fillRect/>
          </a:stretch>
        </p:blipFill>
        <p:spPr>
          <a:xfrm>
            <a:off x="4469947" y="3394062"/>
            <a:ext cx="2736396" cy="2736396"/>
          </a:xfrm>
          <a:prstGeom prst="rect">
            <a:avLst/>
          </a:prstGeom>
        </p:spPr>
      </p:pic>
    </p:spTree>
    <p:extLst>
      <p:ext uri="{BB962C8B-B14F-4D97-AF65-F5344CB8AC3E}">
        <p14:creationId xmlns:p14="http://schemas.microsoft.com/office/powerpoint/2010/main" val="5455189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965253" y="6239864"/>
            <a:ext cx="8583004" cy="43088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4" name="CuadroTexto 13">
            <a:extLst>
              <a:ext uri="{FF2B5EF4-FFF2-40B4-BE49-F238E27FC236}">
                <a16:creationId xmlns:a16="http://schemas.microsoft.com/office/drawing/2014/main" id="{5EBC2F11-DE94-C36A-4AFC-A86A3AF990BA}"/>
              </a:ext>
            </a:extLst>
          </p:cNvPr>
          <p:cNvSpPr txBox="1"/>
          <p:nvPr/>
        </p:nvSpPr>
        <p:spPr>
          <a:xfrm>
            <a:off x="4338081" y="6239864"/>
            <a:ext cx="3812751" cy="430887"/>
          </a:xfrm>
          <a:prstGeom prst="rect">
            <a:avLst/>
          </a:prstGeom>
          <a:noFill/>
        </p:spPr>
        <p:txBody>
          <a:bodyPr wrap="square" rtlCol="0">
            <a:spAutoFit/>
          </a:bodyPr>
          <a:lstStyle/>
          <a:p>
            <a:pPr algn="ctr"/>
            <a:r>
              <a:rPr lang="es-419" sz="1100" b="1" u="sng" dirty="0">
                <a:solidFill>
                  <a:schemeClr val="bg1"/>
                </a:solidFill>
              </a:rPr>
              <a:t>MODULO 1</a:t>
            </a:r>
            <a:endParaRPr lang="es-419" sz="1100" b="1" dirty="0">
              <a:solidFill>
                <a:schemeClr val="bg1"/>
              </a:solidFill>
            </a:endParaRPr>
          </a:p>
          <a:p>
            <a:pPr algn="ctr"/>
            <a:r>
              <a:rPr lang="es-419" sz="1100" b="1" kern="100" dirty="0">
                <a:ln>
                  <a:noFill/>
                </a:ln>
                <a:solidFill>
                  <a:schemeClr val="bg1"/>
                </a:solidFill>
                <a:effectLst/>
                <a:latin typeface="ADLaM Display" panose="02010000000000000000" pitchFamily="2" charset="0"/>
                <a:ea typeface="Calibri" panose="020F0502020204030204" pitchFamily="34" charset="0"/>
                <a:cs typeface="Times New Roman" panose="02020603050405020304" pitchFamily="18" charset="0"/>
              </a:rPr>
              <a:t>PROFESIONALIZACIÓN DE LIDERES DE SEGURIDAD</a:t>
            </a:r>
            <a:r>
              <a:rPr lang="es-419" sz="1100" b="1" dirty="0">
                <a:solidFill>
                  <a:schemeClr val="bg1"/>
                </a:solidFill>
              </a:rPr>
              <a:t>  </a:t>
            </a:r>
            <a:endParaRPr lang="es-MX" sz="1100" b="1" dirty="0">
              <a:solidFill>
                <a:schemeClr val="bg1"/>
              </a:solidFill>
            </a:endParaRPr>
          </a:p>
        </p:txBody>
      </p:sp>
      <p:sp>
        <p:nvSpPr>
          <p:cNvPr id="15" name="CuadroTexto 14">
            <a:extLst>
              <a:ext uri="{FF2B5EF4-FFF2-40B4-BE49-F238E27FC236}">
                <a16:creationId xmlns:a16="http://schemas.microsoft.com/office/drawing/2014/main" id="{23B85BB2-428A-4648-2E24-E77E5963CF55}"/>
              </a:ext>
            </a:extLst>
          </p:cNvPr>
          <p:cNvSpPr txBox="1"/>
          <p:nvPr/>
        </p:nvSpPr>
        <p:spPr>
          <a:xfrm>
            <a:off x="4412925" y="-152404"/>
            <a:ext cx="3599684" cy="954107"/>
          </a:xfrm>
          <a:prstGeom prst="rect">
            <a:avLst/>
          </a:prstGeom>
          <a:noFill/>
        </p:spPr>
        <p:txBody>
          <a:bodyPr wrap="square" rtlCol="0">
            <a:spAutoFit/>
          </a:bodyPr>
          <a:lstStyle/>
          <a:p>
            <a:pPr algn="ctr"/>
            <a:endPar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sz="1400"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sz="1400"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927057" cy="907628"/>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663698" y="6163586"/>
            <a:ext cx="1370080" cy="475559"/>
          </a:xfrm>
          <a:prstGeom prst="rect">
            <a:avLst/>
          </a:prstGeom>
        </p:spPr>
      </p:pic>
      <p:cxnSp>
        <p:nvCxnSpPr>
          <p:cNvPr id="3" name="Conector recto 2">
            <a:extLst>
              <a:ext uri="{FF2B5EF4-FFF2-40B4-BE49-F238E27FC236}">
                <a16:creationId xmlns:a16="http://schemas.microsoft.com/office/drawing/2014/main" id="{27E09B78-42F5-81C0-6D40-17FE20884384}"/>
              </a:ext>
            </a:extLst>
          </p:cNvPr>
          <p:cNvCxnSpPr>
            <a:cxnSpLocks/>
          </p:cNvCxnSpPr>
          <p:nvPr/>
        </p:nvCxnSpPr>
        <p:spPr>
          <a:xfrm flipV="1">
            <a:off x="1965253" y="628369"/>
            <a:ext cx="9192604" cy="13884"/>
          </a:xfrm>
          <a:prstGeom prst="line">
            <a:avLst/>
          </a:prstGeom>
          <a:ln w="95250">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716C4896-5932-E211-4D3B-7AFA682403FB}"/>
              </a:ext>
            </a:extLst>
          </p:cNvPr>
          <p:cNvSpPr txBox="1"/>
          <p:nvPr/>
        </p:nvSpPr>
        <p:spPr>
          <a:xfrm>
            <a:off x="2362195" y="628370"/>
            <a:ext cx="8425542" cy="586699"/>
          </a:xfrm>
          <a:prstGeom prst="rect">
            <a:avLst/>
          </a:prstGeom>
          <a:noFill/>
        </p:spPr>
        <p:txBody>
          <a:bodyPr wrap="square">
            <a:spAutoFit/>
          </a:bodyPr>
          <a:lstStyle/>
          <a:p>
            <a:pPr algn="ctr">
              <a:lnSpc>
                <a:spcPct val="150000"/>
              </a:lnSpc>
              <a:spcAft>
                <a:spcPts val="800"/>
              </a:spcAft>
            </a:pPr>
            <a:r>
              <a:rPr lang="es-419" sz="2400" b="1" kern="100" dirty="0">
                <a:latin typeface="Arial" panose="020B0604020202020204" pitchFamily="34" charset="0"/>
                <a:ea typeface="Calibri" panose="020F0502020204030204" pitchFamily="34" charset="0"/>
                <a:cs typeface="Times New Roman" panose="02020603050405020304" pitchFamily="18" charset="0"/>
              </a:rPr>
              <a:t>ALCANCE DE LA NORMATIVIDAD OFICIAL EN MEXICO </a:t>
            </a:r>
            <a:endParaRPr lang="es-MX"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uadroTexto 1">
            <a:extLst>
              <a:ext uri="{FF2B5EF4-FFF2-40B4-BE49-F238E27FC236}">
                <a16:creationId xmlns:a16="http://schemas.microsoft.com/office/drawing/2014/main" id="{264CB584-2E6B-3059-1538-9FE9B0CD958A}"/>
              </a:ext>
            </a:extLst>
          </p:cNvPr>
          <p:cNvSpPr txBox="1"/>
          <p:nvPr/>
        </p:nvSpPr>
        <p:spPr>
          <a:xfrm>
            <a:off x="1845506" y="1412378"/>
            <a:ext cx="6003093" cy="461665"/>
          </a:xfrm>
          <a:prstGeom prst="rect">
            <a:avLst/>
          </a:prstGeom>
          <a:noFill/>
        </p:spPr>
        <p:txBody>
          <a:bodyPr wrap="square" rtlCol="0">
            <a:spAutoFit/>
          </a:bodyPr>
          <a:lstStyle/>
          <a:p>
            <a:r>
              <a:rPr lang="es-419" sz="2400" u="sng" dirty="0">
                <a:cs typeface="Arial" panose="020B0604020202020204" pitchFamily="34" charset="0"/>
              </a:rPr>
              <a:t>CONTEXTO DE LA NORMATIVIDAD EN MEXICO.</a:t>
            </a:r>
            <a:endParaRPr lang="es-MX" sz="2400" u="sng" dirty="0">
              <a:cs typeface="Arial" panose="020B0604020202020204" pitchFamily="34" charset="0"/>
            </a:endParaRPr>
          </a:p>
        </p:txBody>
      </p:sp>
      <p:sp>
        <p:nvSpPr>
          <p:cNvPr id="7" name="CuadroTexto 6">
            <a:extLst>
              <a:ext uri="{FF2B5EF4-FFF2-40B4-BE49-F238E27FC236}">
                <a16:creationId xmlns:a16="http://schemas.microsoft.com/office/drawing/2014/main" id="{C8658CBB-4511-0D65-5271-4EB28946881E}"/>
              </a:ext>
            </a:extLst>
          </p:cNvPr>
          <p:cNvSpPr txBox="1"/>
          <p:nvPr/>
        </p:nvSpPr>
        <p:spPr>
          <a:xfrm>
            <a:off x="1839686" y="2340429"/>
            <a:ext cx="6433457" cy="1938992"/>
          </a:xfrm>
          <a:prstGeom prst="rect">
            <a:avLst/>
          </a:prstGeom>
          <a:noFill/>
        </p:spPr>
        <p:txBody>
          <a:bodyPr wrap="square">
            <a:spAutoFit/>
          </a:bodyPr>
          <a:lstStyle/>
          <a:p>
            <a:r>
              <a:rPr lang="es-419" sz="2000" dirty="0">
                <a:effectLst/>
                <a:ea typeface="Calibri" panose="020F0502020204030204" pitchFamily="34" charset="0"/>
              </a:rPr>
              <a:t>La seguridad y salud en el trabajo constituye uno de los pilares fundamentales para el desarrollo económico, social y humano de cualquier país</a:t>
            </a:r>
            <a:r>
              <a:rPr lang="es-419" sz="2000" dirty="0"/>
              <a:t>.</a:t>
            </a:r>
          </a:p>
          <a:p>
            <a:endParaRPr lang="es-419" sz="2000" dirty="0"/>
          </a:p>
          <a:p>
            <a:r>
              <a:rPr lang="es-419" sz="2000" dirty="0"/>
              <a:t>Es por ello que el alcance del marco normativo de la seguridad en México aplica para toda la nación.</a:t>
            </a:r>
            <a:endParaRPr lang="es-MX" sz="2000" dirty="0"/>
          </a:p>
        </p:txBody>
      </p:sp>
      <p:sp>
        <p:nvSpPr>
          <p:cNvPr id="8" name="CuadroTexto 7">
            <a:extLst>
              <a:ext uri="{FF2B5EF4-FFF2-40B4-BE49-F238E27FC236}">
                <a16:creationId xmlns:a16="http://schemas.microsoft.com/office/drawing/2014/main" id="{97879628-785B-0B9D-DDD3-41FA22C6CD80}"/>
              </a:ext>
            </a:extLst>
          </p:cNvPr>
          <p:cNvSpPr txBox="1"/>
          <p:nvPr/>
        </p:nvSpPr>
        <p:spPr>
          <a:xfrm>
            <a:off x="4713513" y="6607627"/>
            <a:ext cx="3015344" cy="281231"/>
          </a:xfrm>
          <a:prstGeom prst="rect">
            <a:avLst/>
          </a:prstGeom>
          <a:noFill/>
        </p:spPr>
        <p:txBody>
          <a:bodyPr wrap="square">
            <a:spAutoFit/>
          </a:bodyPr>
          <a:lstStyle/>
          <a:p>
            <a:pPr algn="ctr">
              <a:lnSpc>
                <a:spcPct val="107000"/>
              </a:lnSpc>
              <a:spcAft>
                <a:spcPts val="800"/>
              </a:spcAft>
            </a:pPr>
            <a:r>
              <a:rPr lang="es-MX"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www.emprendedoresehs.com</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n 8">
            <a:extLst>
              <a:ext uri="{FF2B5EF4-FFF2-40B4-BE49-F238E27FC236}">
                <a16:creationId xmlns:a16="http://schemas.microsoft.com/office/drawing/2014/main" id="{6609A322-F0CE-855F-C3BE-96E1616A8255}"/>
              </a:ext>
            </a:extLst>
          </p:cNvPr>
          <p:cNvPicPr>
            <a:picLocks noChangeAspect="1"/>
          </p:cNvPicPr>
          <p:nvPr/>
        </p:nvPicPr>
        <p:blipFill>
          <a:blip r:embed="rId5"/>
          <a:stretch>
            <a:fillRect/>
          </a:stretch>
        </p:blipFill>
        <p:spPr>
          <a:xfrm>
            <a:off x="9037882" y="2212675"/>
            <a:ext cx="2119975" cy="3072427"/>
          </a:xfrm>
          <a:prstGeom prst="rect">
            <a:avLst/>
          </a:prstGeom>
        </p:spPr>
      </p:pic>
    </p:spTree>
    <p:extLst>
      <p:ext uri="{BB962C8B-B14F-4D97-AF65-F5344CB8AC3E}">
        <p14:creationId xmlns:p14="http://schemas.microsoft.com/office/powerpoint/2010/main" val="32628273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965253" y="6239864"/>
            <a:ext cx="8583004" cy="43088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4" name="CuadroTexto 13">
            <a:extLst>
              <a:ext uri="{FF2B5EF4-FFF2-40B4-BE49-F238E27FC236}">
                <a16:creationId xmlns:a16="http://schemas.microsoft.com/office/drawing/2014/main" id="{5EBC2F11-DE94-C36A-4AFC-A86A3AF990BA}"/>
              </a:ext>
            </a:extLst>
          </p:cNvPr>
          <p:cNvSpPr txBox="1"/>
          <p:nvPr/>
        </p:nvSpPr>
        <p:spPr>
          <a:xfrm>
            <a:off x="4338081" y="6239864"/>
            <a:ext cx="3812751" cy="430887"/>
          </a:xfrm>
          <a:prstGeom prst="rect">
            <a:avLst/>
          </a:prstGeom>
          <a:noFill/>
        </p:spPr>
        <p:txBody>
          <a:bodyPr wrap="square" rtlCol="0">
            <a:spAutoFit/>
          </a:bodyPr>
          <a:lstStyle/>
          <a:p>
            <a:pPr algn="ctr"/>
            <a:r>
              <a:rPr lang="es-419" sz="1100" b="1" u="sng" dirty="0">
                <a:solidFill>
                  <a:schemeClr val="bg1"/>
                </a:solidFill>
              </a:rPr>
              <a:t>MODULO 1</a:t>
            </a:r>
            <a:endParaRPr lang="es-419" sz="1100" b="1" dirty="0">
              <a:solidFill>
                <a:schemeClr val="bg1"/>
              </a:solidFill>
            </a:endParaRPr>
          </a:p>
          <a:p>
            <a:pPr algn="ctr"/>
            <a:r>
              <a:rPr lang="es-419" sz="1100" b="1" kern="100" dirty="0">
                <a:ln>
                  <a:noFill/>
                </a:ln>
                <a:solidFill>
                  <a:schemeClr val="bg1"/>
                </a:solidFill>
                <a:effectLst/>
                <a:latin typeface="ADLaM Display" panose="02010000000000000000" pitchFamily="2" charset="0"/>
                <a:ea typeface="Calibri" panose="020F0502020204030204" pitchFamily="34" charset="0"/>
                <a:cs typeface="Times New Roman" panose="02020603050405020304" pitchFamily="18" charset="0"/>
              </a:rPr>
              <a:t>PROFESIONALIZACIÓN DE LIDERES DE SEGURIDAD</a:t>
            </a:r>
            <a:r>
              <a:rPr lang="es-419" sz="1100" b="1" dirty="0">
                <a:solidFill>
                  <a:schemeClr val="bg1"/>
                </a:solidFill>
              </a:rPr>
              <a:t>  </a:t>
            </a:r>
            <a:endParaRPr lang="es-MX" sz="1100" b="1" dirty="0">
              <a:solidFill>
                <a:schemeClr val="bg1"/>
              </a:solidFill>
            </a:endParaRPr>
          </a:p>
        </p:txBody>
      </p:sp>
      <p:sp>
        <p:nvSpPr>
          <p:cNvPr id="15" name="CuadroTexto 14">
            <a:extLst>
              <a:ext uri="{FF2B5EF4-FFF2-40B4-BE49-F238E27FC236}">
                <a16:creationId xmlns:a16="http://schemas.microsoft.com/office/drawing/2014/main" id="{23B85BB2-428A-4648-2E24-E77E5963CF55}"/>
              </a:ext>
            </a:extLst>
          </p:cNvPr>
          <p:cNvSpPr txBox="1"/>
          <p:nvPr/>
        </p:nvSpPr>
        <p:spPr>
          <a:xfrm>
            <a:off x="4412925" y="-152404"/>
            <a:ext cx="3599684" cy="954107"/>
          </a:xfrm>
          <a:prstGeom prst="rect">
            <a:avLst/>
          </a:prstGeom>
          <a:noFill/>
        </p:spPr>
        <p:txBody>
          <a:bodyPr wrap="square" rtlCol="0">
            <a:spAutoFit/>
          </a:bodyPr>
          <a:lstStyle/>
          <a:p>
            <a:pPr algn="ctr"/>
            <a:endPar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sz="1400"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sz="1400"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927057" cy="907628"/>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663698" y="6163586"/>
            <a:ext cx="1370080" cy="475559"/>
          </a:xfrm>
          <a:prstGeom prst="rect">
            <a:avLst/>
          </a:prstGeom>
        </p:spPr>
      </p:pic>
      <p:cxnSp>
        <p:nvCxnSpPr>
          <p:cNvPr id="3" name="Conector recto 2">
            <a:extLst>
              <a:ext uri="{FF2B5EF4-FFF2-40B4-BE49-F238E27FC236}">
                <a16:creationId xmlns:a16="http://schemas.microsoft.com/office/drawing/2014/main" id="{27E09B78-42F5-81C0-6D40-17FE20884384}"/>
              </a:ext>
            </a:extLst>
          </p:cNvPr>
          <p:cNvCxnSpPr>
            <a:cxnSpLocks/>
          </p:cNvCxnSpPr>
          <p:nvPr/>
        </p:nvCxnSpPr>
        <p:spPr>
          <a:xfrm flipV="1">
            <a:off x="1965253" y="628369"/>
            <a:ext cx="9192604" cy="13884"/>
          </a:xfrm>
          <a:prstGeom prst="line">
            <a:avLst/>
          </a:prstGeom>
          <a:ln w="95250">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716C4896-5932-E211-4D3B-7AFA682403FB}"/>
              </a:ext>
            </a:extLst>
          </p:cNvPr>
          <p:cNvSpPr txBox="1"/>
          <p:nvPr/>
        </p:nvSpPr>
        <p:spPr>
          <a:xfrm>
            <a:off x="2362195" y="628370"/>
            <a:ext cx="8425542" cy="586699"/>
          </a:xfrm>
          <a:prstGeom prst="rect">
            <a:avLst/>
          </a:prstGeom>
          <a:noFill/>
        </p:spPr>
        <p:txBody>
          <a:bodyPr wrap="square">
            <a:spAutoFit/>
          </a:bodyPr>
          <a:lstStyle/>
          <a:p>
            <a:pPr algn="ctr">
              <a:lnSpc>
                <a:spcPct val="150000"/>
              </a:lnSpc>
              <a:spcAft>
                <a:spcPts val="800"/>
              </a:spcAft>
            </a:pPr>
            <a:r>
              <a:rPr lang="es-419" sz="2400" b="1" kern="100" dirty="0">
                <a:latin typeface="Arial" panose="020B0604020202020204" pitchFamily="34" charset="0"/>
                <a:ea typeface="Calibri" panose="020F0502020204030204" pitchFamily="34" charset="0"/>
                <a:cs typeface="Times New Roman" panose="02020603050405020304" pitchFamily="18" charset="0"/>
              </a:rPr>
              <a:t>ALCANCE DE LA NORMATIVIDAD OFICIAL EN MEXICO </a:t>
            </a:r>
            <a:endParaRPr lang="es-MX"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uadroTexto 1">
            <a:extLst>
              <a:ext uri="{FF2B5EF4-FFF2-40B4-BE49-F238E27FC236}">
                <a16:creationId xmlns:a16="http://schemas.microsoft.com/office/drawing/2014/main" id="{264CB584-2E6B-3059-1538-9FE9B0CD958A}"/>
              </a:ext>
            </a:extLst>
          </p:cNvPr>
          <p:cNvSpPr txBox="1"/>
          <p:nvPr/>
        </p:nvSpPr>
        <p:spPr>
          <a:xfrm>
            <a:off x="1845506" y="1412378"/>
            <a:ext cx="6656237" cy="461665"/>
          </a:xfrm>
          <a:prstGeom prst="rect">
            <a:avLst/>
          </a:prstGeom>
          <a:noFill/>
        </p:spPr>
        <p:txBody>
          <a:bodyPr wrap="square" rtlCol="0">
            <a:spAutoFit/>
          </a:bodyPr>
          <a:lstStyle/>
          <a:p>
            <a:r>
              <a:rPr lang="es-419" sz="2400" u="sng" dirty="0">
                <a:cs typeface="Arial" panose="020B0604020202020204" pitchFamily="34" charset="0"/>
              </a:rPr>
              <a:t>ANTECEDENTES DE LA NORMATIVIDAD EN MEXICO.</a:t>
            </a:r>
            <a:endParaRPr lang="es-MX" sz="2400" u="sng" dirty="0">
              <a:cs typeface="Arial" panose="020B0604020202020204" pitchFamily="34" charset="0"/>
            </a:endParaRPr>
          </a:p>
        </p:txBody>
      </p:sp>
      <p:sp>
        <p:nvSpPr>
          <p:cNvPr id="7" name="CuadroTexto 6">
            <a:extLst>
              <a:ext uri="{FF2B5EF4-FFF2-40B4-BE49-F238E27FC236}">
                <a16:creationId xmlns:a16="http://schemas.microsoft.com/office/drawing/2014/main" id="{C8658CBB-4511-0D65-5271-4EB28946881E}"/>
              </a:ext>
            </a:extLst>
          </p:cNvPr>
          <p:cNvSpPr txBox="1"/>
          <p:nvPr/>
        </p:nvSpPr>
        <p:spPr>
          <a:xfrm>
            <a:off x="1839685" y="2340429"/>
            <a:ext cx="6487885" cy="2954655"/>
          </a:xfrm>
          <a:prstGeom prst="rect">
            <a:avLst/>
          </a:prstGeom>
          <a:noFill/>
        </p:spPr>
        <p:txBody>
          <a:bodyPr wrap="square">
            <a:spAutoFit/>
          </a:bodyPr>
          <a:lstStyle/>
          <a:p>
            <a:r>
              <a:rPr lang="es-419" sz="1800" dirty="0">
                <a:effectLst/>
                <a:latin typeface="Arial" panose="020B0604020202020204" pitchFamily="34" charset="0"/>
                <a:ea typeface="Calibri" panose="020F0502020204030204" pitchFamily="34" charset="0"/>
              </a:rPr>
              <a:t>El antecedente de la seguridad e higiene se remonta hasta </a:t>
            </a:r>
            <a:r>
              <a:rPr lang="es-419" sz="1800" b="1" dirty="0">
                <a:effectLst/>
                <a:latin typeface="Arial" panose="020B0604020202020204" pitchFamily="34" charset="0"/>
                <a:ea typeface="Calibri" panose="020F0502020204030204" pitchFamily="34" charset="0"/>
              </a:rPr>
              <a:t>antes del año 1917 </a:t>
            </a:r>
            <a:r>
              <a:rPr lang="es-419" sz="1800" dirty="0">
                <a:effectLst/>
                <a:latin typeface="Arial" panose="020B0604020202020204" pitchFamily="34" charset="0"/>
                <a:ea typeface="Calibri" panose="020F0502020204030204" pitchFamily="34" charset="0"/>
              </a:rPr>
              <a:t>ya que durante el Porfiriato, el crecimiento industrial no fue acompañado por regulaciones efectivas en materia de seguridad</a:t>
            </a:r>
            <a:r>
              <a:rPr lang="es-419" sz="2000" dirty="0"/>
              <a:t>.</a:t>
            </a:r>
          </a:p>
          <a:p>
            <a:endParaRPr lang="es-419" sz="2000" dirty="0"/>
          </a:p>
          <a:p>
            <a:r>
              <a:rPr lang="es-419" sz="1800" kern="100" dirty="0">
                <a:effectLst/>
                <a:latin typeface="Arial" panose="020B0604020202020204" pitchFamily="34" charset="0"/>
                <a:ea typeface="Calibri" panose="020F0502020204030204" pitchFamily="34" charset="0"/>
                <a:cs typeface="Times New Roman" panose="02020603050405020304" pitchFamily="18" charset="0"/>
              </a:rPr>
              <a:t>Las jornadas laborales eran extensas, el trabajo infantil era común y las condiciones de higiene eran deficientes.</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s-419" sz="2000" dirty="0"/>
          </a:p>
          <a:p>
            <a:r>
              <a:rPr lang="es-419" sz="1800" kern="100" dirty="0">
                <a:effectLst/>
                <a:latin typeface="Arial" panose="020B0604020202020204" pitchFamily="34" charset="0"/>
                <a:ea typeface="Calibri" panose="020F0502020204030204" pitchFamily="34" charset="0"/>
                <a:cs typeface="Times New Roman" panose="02020603050405020304" pitchFamily="18" charset="0"/>
              </a:rPr>
              <a:t>Los accidentes eran frecuentes y los trabajadores carecían </a:t>
            </a:r>
          </a:p>
          <a:p>
            <a:r>
              <a:rPr lang="es-419" sz="1800" kern="100" dirty="0">
                <a:effectLst/>
                <a:latin typeface="Arial" panose="020B0604020202020204" pitchFamily="34" charset="0"/>
                <a:ea typeface="Calibri" panose="020F0502020204030204" pitchFamily="34" charset="0"/>
                <a:cs typeface="Times New Roman" panose="02020603050405020304" pitchFamily="18" charset="0"/>
              </a:rPr>
              <a:t>de mecanismos legales para exigir condiciones seguras.</a:t>
            </a:r>
            <a:endParaRPr lang="es-MX" sz="2000" dirty="0"/>
          </a:p>
        </p:txBody>
      </p:sp>
      <p:sp>
        <p:nvSpPr>
          <p:cNvPr id="8" name="CuadroTexto 7">
            <a:extLst>
              <a:ext uri="{FF2B5EF4-FFF2-40B4-BE49-F238E27FC236}">
                <a16:creationId xmlns:a16="http://schemas.microsoft.com/office/drawing/2014/main" id="{97879628-785B-0B9D-DDD3-41FA22C6CD80}"/>
              </a:ext>
            </a:extLst>
          </p:cNvPr>
          <p:cNvSpPr txBox="1"/>
          <p:nvPr/>
        </p:nvSpPr>
        <p:spPr>
          <a:xfrm>
            <a:off x="4713513" y="6607627"/>
            <a:ext cx="3015344" cy="281231"/>
          </a:xfrm>
          <a:prstGeom prst="rect">
            <a:avLst/>
          </a:prstGeom>
          <a:noFill/>
        </p:spPr>
        <p:txBody>
          <a:bodyPr wrap="square">
            <a:spAutoFit/>
          </a:bodyPr>
          <a:lstStyle/>
          <a:p>
            <a:pPr algn="ctr">
              <a:lnSpc>
                <a:spcPct val="107000"/>
              </a:lnSpc>
              <a:spcAft>
                <a:spcPts val="800"/>
              </a:spcAft>
            </a:pPr>
            <a:r>
              <a:rPr lang="es-MX"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www.emprendedoresehs.com</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n 3">
            <a:extLst>
              <a:ext uri="{FF2B5EF4-FFF2-40B4-BE49-F238E27FC236}">
                <a16:creationId xmlns:a16="http://schemas.microsoft.com/office/drawing/2014/main" id="{DF81E043-0540-CACA-3F61-C2B36596FE24}"/>
              </a:ext>
            </a:extLst>
          </p:cNvPr>
          <p:cNvPicPr>
            <a:picLocks noChangeAspect="1"/>
          </p:cNvPicPr>
          <p:nvPr/>
        </p:nvPicPr>
        <p:blipFill>
          <a:blip r:embed="rId5"/>
          <a:stretch>
            <a:fillRect/>
          </a:stretch>
        </p:blipFill>
        <p:spPr>
          <a:xfrm>
            <a:off x="8306586" y="2264229"/>
            <a:ext cx="3589458" cy="3181393"/>
          </a:xfrm>
          <a:prstGeom prst="rect">
            <a:avLst/>
          </a:prstGeom>
        </p:spPr>
      </p:pic>
    </p:spTree>
    <p:extLst>
      <p:ext uri="{BB962C8B-B14F-4D97-AF65-F5344CB8AC3E}">
        <p14:creationId xmlns:p14="http://schemas.microsoft.com/office/powerpoint/2010/main" val="21425904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965253" y="6239864"/>
            <a:ext cx="8583004" cy="43088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4" name="CuadroTexto 13">
            <a:extLst>
              <a:ext uri="{FF2B5EF4-FFF2-40B4-BE49-F238E27FC236}">
                <a16:creationId xmlns:a16="http://schemas.microsoft.com/office/drawing/2014/main" id="{5EBC2F11-DE94-C36A-4AFC-A86A3AF990BA}"/>
              </a:ext>
            </a:extLst>
          </p:cNvPr>
          <p:cNvSpPr txBox="1"/>
          <p:nvPr/>
        </p:nvSpPr>
        <p:spPr>
          <a:xfrm>
            <a:off x="4338081" y="6239864"/>
            <a:ext cx="3812751" cy="430887"/>
          </a:xfrm>
          <a:prstGeom prst="rect">
            <a:avLst/>
          </a:prstGeom>
          <a:noFill/>
        </p:spPr>
        <p:txBody>
          <a:bodyPr wrap="square" rtlCol="0">
            <a:spAutoFit/>
          </a:bodyPr>
          <a:lstStyle/>
          <a:p>
            <a:pPr algn="ctr"/>
            <a:r>
              <a:rPr lang="es-419" sz="1100" b="1" u="sng" dirty="0">
                <a:solidFill>
                  <a:schemeClr val="bg1"/>
                </a:solidFill>
              </a:rPr>
              <a:t>MODULO 1</a:t>
            </a:r>
            <a:endParaRPr lang="es-419" sz="1100" b="1" dirty="0">
              <a:solidFill>
                <a:schemeClr val="bg1"/>
              </a:solidFill>
            </a:endParaRPr>
          </a:p>
          <a:p>
            <a:pPr algn="ctr"/>
            <a:r>
              <a:rPr lang="es-419" sz="1100" b="1" kern="100" dirty="0">
                <a:ln>
                  <a:noFill/>
                </a:ln>
                <a:solidFill>
                  <a:schemeClr val="bg1"/>
                </a:solidFill>
                <a:effectLst/>
                <a:latin typeface="ADLaM Display" panose="02010000000000000000" pitchFamily="2" charset="0"/>
                <a:ea typeface="Calibri" panose="020F0502020204030204" pitchFamily="34" charset="0"/>
                <a:cs typeface="Times New Roman" panose="02020603050405020304" pitchFamily="18" charset="0"/>
              </a:rPr>
              <a:t>PROFESIONALIZACIÓN DE LIDERES DE SEGURIDAD</a:t>
            </a:r>
            <a:r>
              <a:rPr lang="es-419" sz="1100" b="1" dirty="0">
                <a:solidFill>
                  <a:schemeClr val="bg1"/>
                </a:solidFill>
              </a:rPr>
              <a:t>  </a:t>
            </a:r>
            <a:endParaRPr lang="es-MX" sz="1100" b="1" dirty="0">
              <a:solidFill>
                <a:schemeClr val="bg1"/>
              </a:solidFill>
            </a:endParaRPr>
          </a:p>
        </p:txBody>
      </p:sp>
      <p:sp>
        <p:nvSpPr>
          <p:cNvPr id="15" name="CuadroTexto 14">
            <a:extLst>
              <a:ext uri="{FF2B5EF4-FFF2-40B4-BE49-F238E27FC236}">
                <a16:creationId xmlns:a16="http://schemas.microsoft.com/office/drawing/2014/main" id="{23B85BB2-428A-4648-2E24-E77E5963CF55}"/>
              </a:ext>
            </a:extLst>
          </p:cNvPr>
          <p:cNvSpPr txBox="1"/>
          <p:nvPr/>
        </p:nvSpPr>
        <p:spPr>
          <a:xfrm>
            <a:off x="4412925" y="-152404"/>
            <a:ext cx="3599684" cy="954107"/>
          </a:xfrm>
          <a:prstGeom prst="rect">
            <a:avLst/>
          </a:prstGeom>
          <a:noFill/>
        </p:spPr>
        <p:txBody>
          <a:bodyPr wrap="square" rtlCol="0">
            <a:spAutoFit/>
          </a:bodyPr>
          <a:lstStyle/>
          <a:p>
            <a:pPr algn="ctr"/>
            <a:endPar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sz="1400"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sz="1400"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927057" cy="907628"/>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663698" y="6163586"/>
            <a:ext cx="1370080" cy="475559"/>
          </a:xfrm>
          <a:prstGeom prst="rect">
            <a:avLst/>
          </a:prstGeom>
        </p:spPr>
      </p:pic>
      <p:cxnSp>
        <p:nvCxnSpPr>
          <p:cNvPr id="3" name="Conector recto 2">
            <a:extLst>
              <a:ext uri="{FF2B5EF4-FFF2-40B4-BE49-F238E27FC236}">
                <a16:creationId xmlns:a16="http://schemas.microsoft.com/office/drawing/2014/main" id="{27E09B78-42F5-81C0-6D40-17FE20884384}"/>
              </a:ext>
            </a:extLst>
          </p:cNvPr>
          <p:cNvCxnSpPr>
            <a:cxnSpLocks/>
          </p:cNvCxnSpPr>
          <p:nvPr/>
        </p:nvCxnSpPr>
        <p:spPr>
          <a:xfrm flipV="1">
            <a:off x="1965253" y="628369"/>
            <a:ext cx="9192604" cy="13884"/>
          </a:xfrm>
          <a:prstGeom prst="line">
            <a:avLst/>
          </a:prstGeom>
          <a:ln w="95250">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716C4896-5932-E211-4D3B-7AFA682403FB}"/>
              </a:ext>
            </a:extLst>
          </p:cNvPr>
          <p:cNvSpPr txBox="1"/>
          <p:nvPr/>
        </p:nvSpPr>
        <p:spPr>
          <a:xfrm>
            <a:off x="2362195" y="628370"/>
            <a:ext cx="8425542" cy="586699"/>
          </a:xfrm>
          <a:prstGeom prst="rect">
            <a:avLst/>
          </a:prstGeom>
          <a:noFill/>
        </p:spPr>
        <p:txBody>
          <a:bodyPr wrap="square">
            <a:spAutoFit/>
          </a:bodyPr>
          <a:lstStyle/>
          <a:p>
            <a:pPr algn="ctr">
              <a:lnSpc>
                <a:spcPct val="150000"/>
              </a:lnSpc>
              <a:spcAft>
                <a:spcPts val="800"/>
              </a:spcAft>
            </a:pPr>
            <a:r>
              <a:rPr lang="es-419" sz="2400" b="1" kern="100" dirty="0">
                <a:latin typeface="Arial" panose="020B0604020202020204" pitchFamily="34" charset="0"/>
                <a:ea typeface="Calibri" panose="020F0502020204030204" pitchFamily="34" charset="0"/>
                <a:cs typeface="Times New Roman" panose="02020603050405020304" pitchFamily="18" charset="0"/>
              </a:rPr>
              <a:t>ALCANCE DE LA NORMATIVIDAD OFICIAL EN MEXICO </a:t>
            </a:r>
            <a:endParaRPr lang="es-MX"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uadroTexto 1">
            <a:extLst>
              <a:ext uri="{FF2B5EF4-FFF2-40B4-BE49-F238E27FC236}">
                <a16:creationId xmlns:a16="http://schemas.microsoft.com/office/drawing/2014/main" id="{264CB584-2E6B-3059-1538-9FE9B0CD958A}"/>
              </a:ext>
            </a:extLst>
          </p:cNvPr>
          <p:cNvSpPr txBox="1"/>
          <p:nvPr/>
        </p:nvSpPr>
        <p:spPr>
          <a:xfrm>
            <a:off x="1845506" y="1412378"/>
            <a:ext cx="6656237" cy="461665"/>
          </a:xfrm>
          <a:prstGeom prst="rect">
            <a:avLst/>
          </a:prstGeom>
          <a:noFill/>
        </p:spPr>
        <p:txBody>
          <a:bodyPr wrap="square" rtlCol="0">
            <a:spAutoFit/>
          </a:bodyPr>
          <a:lstStyle/>
          <a:p>
            <a:r>
              <a:rPr lang="es-419" sz="2400" u="sng" dirty="0">
                <a:cs typeface="Arial" panose="020B0604020202020204" pitchFamily="34" charset="0"/>
              </a:rPr>
              <a:t>ANTECEDENTES DE LA NORMATIVIDAD EN MEXICO.</a:t>
            </a:r>
            <a:endParaRPr lang="es-MX" sz="2400" u="sng" dirty="0">
              <a:cs typeface="Arial" panose="020B0604020202020204" pitchFamily="34" charset="0"/>
            </a:endParaRPr>
          </a:p>
        </p:txBody>
      </p:sp>
      <p:sp>
        <p:nvSpPr>
          <p:cNvPr id="7" name="CuadroTexto 6">
            <a:extLst>
              <a:ext uri="{FF2B5EF4-FFF2-40B4-BE49-F238E27FC236}">
                <a16:creationId xmlns:a16="http://schemas.microsoft.com/office/drawing/2014/main" id="{C8658CBB-4511-0D65-5271-4EB28946881E}"/>
              </a:ext>
            </a:extLst>
          </p:cNvPr>
          <p:cNvSpPr txBox="1"/>
          <p:nvPr/>
        </p:nvSpPr>
        <p:spPr>
          <a:xfrm>
            <a:off x="1872343" y="2090057"/>
            <a:ext cx="9192604" cy="923330"/>
          </a:xfrm>
          <a:prstGeom prst="rect">
            <a:avLst/>
          </a:prstGeom>
          <a:noFill/>
        </p:spPr>
        <p:txBody>
          <a:bodyPr wrap="square">
            <a:spAutoFit/>
          </a:bodyPr>
          <a:lstStyle/>
          <a:p>
            <a:r>
              <a:rPr lang="es-419" sz="1800" dirty="0">
                <a:effectLst/>
                <a:latin typeface="Arial" panose="020B0604020202020204" pitchFamily="34" charset="0"/>
                <a:ea typeface="Calibri" panose="020F0502020204030204" pitchFamily="34" charset="0"/>
              </a:rPr>
              <a:t>Con la promulgación de la Constitución Política la cual representó un parteaguas al reconocer, en el </a:t>
            </a:r>
            <a:r>
              <a:rPr lang="es-419" sz="1800" b="1" dirty="0">
                <a:effectLst/>
                <a:latin typeface="Arial" panose="020B0604020202020204" pitchFamily="34" charset="0"/>
                <a:ea typeface="Calibri" panose="020F0502020204030204" pitchFamily="34" charset="0"/>
              </a:rPr>
              <a:t>artículo 123</a:t>
            </a:r>
            <a:r>
              <a:rPr lang="es-419" sz="1800" dirty="0">
                <a:effectLst/>
                <a:latin typeface="Arial" panose="020B0604020202020204" pitchFamily="34" charset="0"/>
                <a:ea typeface="Calibri" panose="020F0502020204030204" pitchFamily="34" charset="0"/>
              </a:rPr>
              <a:t>, el derecho de los trabajadores a </a:t>
            </a:r>
            <a:r>
              <a:rPr lang="es-419" sz="1800" b="1" dirty="0">
                <a:effectLst/>
                <a:latin typeface="Arial" panose="020B0604020202020204" pitchFamily="34" charset="0"/>
                <a:ea typeface="Calibri" panose="020F0502020204030204" pitchFamily="34" charset="0"/>
              </a:rPr>
              <a:t>laborar en condiciones de seguridad e higiene.</a:t>
            </a:r>
            <a:endParaRPr lang="es-419" sz="2000" dirty="0"/>
          </a:p>
        </p:txBody>
      </p:sp>
      <p:sp>
        <p:nvSpPr>
          <p:cNvPr id="8" name="CuadroTexto 7">
            <a:extLst>
              <a:ext uri="{FF2B5EF4-FFF2-40B4-BE49-F238E27FC236}">
                <a16:creationId xmlns:a16="http://schemas.microsoft.com/office/drawing/2014/main" id="{97879628-785B-0B9D-DDD3-41FA22C6CD80}"/>
              </a:ext>
            </a:extLst>
          </p:cNvPr>
          <p:cNvSpPr txBox="1"/>
          <p:nvPr/>
        </p:nvSpPr>
        <p:spPr>
          <a:xfrm>
            <a:off x="4713513" y="6607627"/>
            <a:ext cx="3015344" cy="281231"/>
          </a:xfrm>
          <a:prstGeom prst="rect">
            <a:avLst/>
          </a:prstGeom>
          <a:noFill/>
        </p:spPr>
        <p:txBody>
          <a:bodyPr wrap="square">
            <a:spAutoFit/>
          </a:bodyPr>
          <a:lstStyle/>
          <a:p>
            <a:pPr algn="ctr">
              <a:lnSpc>
                <a:spcPct val="107000"/>
              </a:lnSpc>
              <a:spcAft>
                <a:spcPts val="800"/>
              </a:spcAft>
            </a:pPr>
            <a:r>
              <a:rPr lang="es-MX"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www.emprendedoresehs.com</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CuadroTexto 9">
            <a:extLst>
              <a:ext uri="{FF2B5EF4-FFF2-40B4-BE49-F238E27FC236}">
                <a16:creationId xmlns:a16="http://schemas.microsoft.com/office/drawing/2014/main" id="{A93AC8F0-3648-4347-A140-23EA80B5FC38}"/>
              </a:ext>
            </a:extLst>
          </p:cNvPr>
          <p:cNvSpPr txBox="1"/>
          <p:nvPr/>
        </p:nvSpPr>
        <p:spPr>
          <a:xfrm>
            <a:off x="1965253" y="5445622"/>
            <a:ext cx="9056915" cy="708912"/>
          </a:xfrm>
          <a:prstGeom prst="rect">
            <a:avLst/>
          </a:prstGeom>
          <a:noFill/>
        </p:spPr>
        <p:txBody>
          <a:bodyPr wrap="square">
            <a:spAutoFit/>
          </a:bodyPr>
          <a:lstStyle/>
          <a:p>
            <a:pPr>
              <a:lnSpc>
                <a:spcPct val="115000"/>
              </a:lnSpc>
              <a:spcAft>
                <a:spcPts val="800"/>
              </a:spcAft>
            </a:pPr>
            <a:r>
              <a:rPr lang="es-419" sz="1800" kern="100" dirty="0">
                <a:effectLst/>
                <a:latin typeface="Arial" panose="020B0604020202020204" pitchFamily="34" charset="0"/>
                <a:ea typeface="Calibri" panose="020F0502020204030204" pitchFamily="34" charset="0"/>
                <a:cs typeface="Times New Roman" panose="02020603050405020304" pitchFamily="18" charset="0"/>
              </a:rPr>
              <a:t>Este artículo estableció la obligación del patrón de adoptar medidas preventivas y sentó las bases del derecho laboral mexicano.</a:t>
            </a:r>
            <a:endParaRPr lang="es-MX"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Imagen 10">
            <a:extLst>
              <a:ext uri="{FF2B5EF4-FFF2-40B4-BE49-F238E27FC236}">
                <a16:creationId xmlns:a16="http://schemas.microsoft.com/office/drawing/2014/main" id="{95B06817-8B76-C261-9452-ED2FE84F77A7}"/>
              </a:ext>
            </a:extLst>
          </p:cNvPr>
          <p:cNvPicPr>
            <a:picLocks noChangeAspect="1"/>
          </p:cNvPicPr>
          <p:nvPr/>
        </p:nvPicPr>
        <p:blipFill>
          <a:blip r:embed="rId5"/>
          <a:stretch>
            <a:fillRect/>
          </a:stretch>
        </p:blipFill>
        <p:spPr>
          <a:xfrm>
            <a:off x="1965252" y="3155102"/>
            <a:ext cx="3283685" cy="2205190"/>
          </a:xfrm>
          <a:prstGeom prst="rect">
            <a:avLst/>
          </a:prstGeom>
        </p:spPr>
      </p:pic>
      <p:pic>
        <p:nvPicPr>
          <p:cNvPr id="12" name="Imagen 11">
            <a:extLst>
              <a:ext uri="{FF2B5EF4-FFF2-40B4-BE49-F238E27FC236}">
                <a16:creationId xmlns:a16="http://schemas.microsoft.com/office/drawing/2014/main" id="{0A18DE6B-A09C-BC64-27B8-121282546B64}"/>
              </a:ext>
            </a:extLst>
          </p:cNvPr>
          <p:cNvPicPr>
            <a:picLocks noChangeAspect="1"/>
          </p:cNvPicPr>
          <p:nvPr/>
        </p:nvPicPr>
        <p:blipFill>
          <a:blip r:embed="rId6"/>
          <a:stretch>
            <a:fillRect/>
          </a:stretch>
        </p:blipFill>
        <p:spPr>
          <a:xfrm>
            <a:off x="5363254" y="3155102"/>
            <a:ext cx="3062287" cy="2205190"/>
          </a:xfrm>
          <a:prstGeom prst="rect">
            <a:avLst/>
          </a:prstGeom>
        </p:spPr>
      </p:pic>
      <p:pic>
        <p:nvPicPr>
          <p:cNvPr id="13" name="Imagen 12">
            <a:extLst>
              <a:ext uri="{FF2B5EF4-FFF2-40B4-BE49-F238E27FC236}">
                <a16:creationId xmlns:a16="http://schemas.microsoft.com/office/drawing/2014/main" id="{DB250F85-A59E-CC53-1EDC-3727D1B0E761}"/>
              </a:ext>
            </a:extLst>
          </p:cNvPr>
          <p:cNvPicPr>
            <a:picLocks noChangeAspect="1"/>
          </p:cNvPicPr>
          <p:nvPr/>
        </p:nvPicPr>
        <p:blipFill rotWithShape="1">
          <a:blip r:embed="rId7"/>
          <a:srcRect t="7493"/>
          <a:stretch/>
        </p:blipFill>
        <p:spPr>
          <a:xfrm>
            <a:off x="8531001" y="3155102"/>
            <a:ext cx="3062287" cy="2205190"/>
          </a:xfrm>
          <a:prstGeom prst="rect">
            <a:avLst/>
          </a:prstGeom>
        </p:spPr>
      </p:pic>
    </p:spTree>
    <p:extLst>
      <p:ext uri="{BB962C8B-B14F-4D97-AF65-F5344CB8AC3E}">
        <p14:creationId xmlns:p14="http://schemas.microsoft.com/office/powerpoint/2010/main" val="18930184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965253" y="6239864"/>
            <a:ext cx="8583004" cy="43088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4" name="CuadroTexto 13">
            <a:extLst>
              <a:ext uri="{FF2B5EF4-FFF2-40B4-BE49-F238E27FC236}">
                <a16:creationId xmlns:a16="http://schemas.microsoft.com/office/drawing/2014/main" id="{5EBC2F11-DE94-C36A-4AFC-A86A3AF990BA}"/>
              </a:ext>
            </a:extLst>
          </p:cNvPr>
          <p:cNvSpPr txBox="1"/>
          <p:nvPr/>
        </p:nvSpPr>
        <p:spPr>
          <a:xfrm>
            <a:off x="4338081" y="6239864"/>
            <a:ext cx="3812751" cy="430887"/>
          </a:xfrm>
          <a:prstGeom prst="rect">
            <a:avLst/>
          </a:prstGeom>
          <a:noFill/>
        </p:spPr>
        <p:txBody>
          <a:bodyPr wrap="square" rtlCol="0">
            <a:spAutoFit/>
          </a:bodyPr>
          <a:lstStyle/>
          <a:p>
            <a:pPr algn="ctr"/>
            <a:r>
              <a:rPr lang="es-419" sz="1100" b="1" u="sng" dirty="0">
                <a:solidFill>
                  <a:schemeClr val="bg1"/>
                </a:solidFill>
              </a:rPr>
              <a:t>MODULO 1</a:t>
            </a:r>
            <a:endParaRPr lang="es-419" sz="1100" b="1" dirty="0">
              <a:solidFill>
                <a:schemeClr val="bg1"/>
              </a:solidFill>
            </a:endParaRPr>
          </a:p>
          <a:p>
            <a:pPr algn="ctr"/>
            <a:r>
              <a:rPr lang="es-419" sz="1100" b="1" kern="100" dirty="0">
                <a:ln>
                  <a:noFill/>
                </a:ln>
                <a:solidFill>
                  <a:schemeClr val="bg1"/>
                </a:solidFill>
                <a:effectLst/>
                <a:latin typeface="ADLaM Display" panose="02010000000000000000" pitchFamily="2" charset="0"/>
                <a:ea typeface="Calibri" panose="020F0502020204030204" pitchFamily="34" charset="0"/>
                <a:cs typeface="Times New Roman" panose="02020603050405020304" pitchFamily="18" charset="0"/>
              </a:rPr>
              <a:t>PROFESIONALIZACIÓN DE LIDERES DE SEGURIDAD</a:t>
            </a:r>
            <a:r>
              <a:rPr lang="es-419" sz="1100" b="1" dirty="0">
                <a:solidFill>
                  <a:schemeClr val="bg1"/>
                </a:solidFill>
              </a:rPr>
              <a:t>  </a:t>
            </a:r>
            <a:endParaRPr lang="es-MX" sz="1100" b="1" dirty="0">
              <a:solidFill>
                <a:schemeClr val="bg1"/>
              </a:solidFill>
            </a:endParaRPr>
          </a:p>
        </p:txBody>
      </p:sp>
      <p:sp>
        <p:nvSpPr>
          <p:cNvPr id="15" name="CuadroTexto 14">
            <a:extLst>
              <a:ext uri="{FF2B5EF4-FFF2-40B4-BE49-F238E27FC236}">
                <a16:creationId xmlns:a16="http://schemas.microsoft.com/office/drawing/2014/main" id="{23B85BB2-428A-4648-2E24-E77E5963CF55}"/>
              </a:ext>
            </a:extLst>
          </p:cNvPr>
          <p:cNvSpPr txBox="1"/>
          <p:nvPr/>
        </p:nvSpPr>
        <p:spPr>
          <a:xfrm>
            <a:off x="4412925" y="-152404"/>
            <a:ext cx="3599684" cy="954107"/>
          </a:xfrm>
          <a:prstGeom prst="rect">
            <a:avLst/>
          </a:prstGeom>
          <a:noFill/>
        </p:spPr>
        <p:txBody>
          <a:bodyPr wrap="square" rtlCol="0">
            <a:spAutoFit/>
          </a:bodyPr>
          <a:lstStyle/>
          <a:p>
            <a:pPr algn="ctr"/>
            <a:endPar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sz="1400"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sz="1400"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927057" cy="907628"/>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663698" y="6163586"/>
            <a:ext cx="1370080" cy="475559"/>
          </a:xfrm>
          <a:prstGeom prst="rect">
            <a:avLst/>
          </a:prstGeom>
        </p:spPr>
      </p:pic>
      <p:cxnSp>
        <p:nvCxnSpPr>
          <p:cNvPr id="3" name="Conector recto 2">
            <a:extLst>
              <a:ext uri="{FF2B5EF4-FFF2-40B4-BE49-F238E27FC236}">
                <a16:creationId xmlns:a16="http://schemas.microsoft.com/office/drawing/2014/main" id="{27E09B78-42F5-81C0-6D40-17FE20884384}"/>
              </a:ext>
            </a:extLst>
          </p:cNvPr>
          <p:cNvCxnSpPr>
            <a:cxnSpLocks/>
          </p:cNvCxnSpPr>
          <p:nvPr/>
        </p:nvCxnSpPr>
        <p:spPr>
          <a:xfrm flipV="1">
            <a:off x="1965253" y="628369"/>
            <a:ext cx="9192604" cy="13884"/>
          </a:xfrm>
          <a:prstGeom prst="line">
            <a:avLst/>
          </a:prstGeom>
          <a:ln w="95250">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716C4896-5932-E211-4D3B-7AFA682403FB}"/>
              </a:ext>
            </a:extLst>
          </p:cNvPr>
          <p:cNvSpPr txBox="1"/>
          <p:nvPr/>
        </p:nvSpPr>
        <p:spPr>
          <a:xfrm>
            <a:off x="2362195" y="628370"/>
            <a:ext cx="8425542" cy="586699"/>
          </a:xfrm>
          <a:prstGeom prst="rect">
            <a:avLst/>
          </a:prstGeom>
          <a:noFill/>
        </p:spPr>
        <p:txBody>
          <a:bodyPr wrap="square">
            <a:spAutoFit/>
          </a:bodyPr>
          <a:lstStyle/>
          <a:p>
            <a:pPr algn="ctr">
              <a:lnSpc>
                <a:spcPct val="150000"/>
              </a:lnSpc>
              <a:spcAft>
                <a:spcPts val="800"/>
              </a:spcAft>
            </a:pPr>
            <a:r>
              <a:rPr lang="es-419" sz="2400" b="1" kern="100" dirty="0">
                <a:latin typeface="Arial" panose="020B0604020202020204" pitchFamily="34" charset="0"/>
                <a:ea typeface="Calibri" panose="020F0502020204030204" pitchFamily="34" charset="0"/>
                <a:cs typeface="Times New Roman" panose="02020603050405020304" pitchFamily="18" charset="0"/>
              </a:rPr>
              <a:t>ALCANCE DE LA NORMATIVIDAD OFICIAL EN MEXICO </a:t>
            </a:r>
            <a:endParaRPr lang="es-MX"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uadroTexto 1">
            <a:extLst>
              <a:ext uri="{FF2B5EF4-FFF2-40B4-BE49-F238E27FC236}">
                <a16:creationId xmlns:a16="http://schemas.microsoft.com/office/drawing/2014/main" id="{264CB584-2E6B-3059-1538-9FE9B0CD958A}"/>
              </a:ext>
            </a:extLst>
          </p:cNvPr>
          <p:cNvSpPr txBox="1"/>
          <p:nvPr/>
        </p:nvSpPr>
        <p:spPr>
          <a:xfrm>
            <a:off x="1845506" y="1412378"/>
            <a:ext cx="8818192" cy="461665"/>
          </a:xfrm>
          <a:prstGeom prst="rect">
            <a:avLst/>
          </a:prstGeom>
          <a:noFill/>
        </p:spPr>
        <p:txBody>
          <a:bodyPr wrap="square" rtlCol="0">
            <a:spAutoFit/>
          </a:bodyPr>
          <a:lstStyle/>
          <a:p>
            <a:r>
              <a:rPr lang="es-419" sz="2400" u="sng" dirty="0">
                <a:cs typeface="Arial" panose="020B0604020202020204" pitchFamily="34" charset="0"/>
              </a:rPr>
              <a:t>PRIMER REFORMA DE NORMATIVIDAD DE SEGURIDAD EN MEXICO.</a:t>
            </a:r>
            <a:endParaRPr lang="es-MX" sz="2400" u="sng" dirty="0">
              <a:cs typeface="Arial" panose="020B0604020202020204" pitchFamily="34" charset="0"/>
            </a:endParaRPr>
          </a:p>
        </p:txBody>
      </p:sp>
      <p:sp>
        <p:nvSpPr>
          <p:cNvPr id="7" name="CuadroTexto 6">
            <a:extLst>
              <a:ext uri="{FF2B5EF4-FFF2-40B4-BE49-F238E27FC236}">
                <a16:creationId xmlns:a16="http://schemas.microsoft.com/office/drawing/2014/main" id="{C8658CBB-4511-0D65-5271-4EB28946881E}"/>
              </a:ext>
            </a:extLst>
          </p:cNvPr>
          <p:cNvSpPr txBox="1"/>
          <p:nvPr/>
        </p:nvSpPr>
        <p:spPr>
          <a:xfrm>
            <a:off x="1872343" y="2090057"/>
            <a:ext cx="9192604" cy="400110"/>
          </a:xfrm>
          <a:prstGeom prst="rect">
            <a:avLst/>
          </a:prstGeom>
          <a:noFill/>
        </p:spPr>
        <p:txBody>
          <a:bodyPr wrap="square">
            <a:spAutoFit/>
          </a:bodyPr>
          <a:lstStyle/>
          <a:p>
            <a:r>
              <a:rPr lang="es-419" sz="2000" b="0" u="none" strike="noStrike" dirty="0">
                <a:effectLst/>
                <a:latin typeface="Google Sans"/>
              </a:rPr>
              <a:t>La primera Ley Federal del Trabajo en México se </a:t>
            </a:r>
            <a:r>
              <a:rPr lang="es-419" sz="2000" dirty="0">
                <a:latin typeface="Google Sans"/>
              </a:rPr>
              <a:t>promulg</a:t>
            </a:r>
            <a:r>
              <a:rPr lang="es-419" sz="2000" b="0" u="none" strike="noStrike" dirty="0">
                <a:effectLst/>
                <a:latin typeface="Google Sans"/>
              </a:rPr>
              <a:t>ó el </a:t>
            </a:r>
            <a:r>
              <a:rPr lang="es-419" sz="2000" b="1" u="none" strike="noStrike" dirty="0">
                <a:effectLst/>
                <a:latin typeface="Google Sans"/>
              </a:rPr>
              <a:t>18 de agosto de 1931</a:t>
            </a:r>
            <a:r>
              <a:rPr lang="es-419" sz="2000" b="1" dirty="0">
                <a:latin typeface="Google Sans"/>
              </a:rPr>
              <a:t>.</a:t>
            </a:r>
            <a:endParaRPr lang="es-419" sz="2000" dirty="0"/>
          </a:p>
        </p:txBody>
      </p:sp>
      <p:sp>
        <p:nvSpPr>
          <p:cNvPr id="8" name="CuadroTexto 7">
            <a:extLst>
              <a:ext uri="{FF2B5EF4-FFF2-40B4-BE49-F238E27FC236}">
                <a16:creationId xmlns:a16="http://schemas.microsoft.com/office/drawing/2014/main" id="{97879628-785B-0B9D-DDD3-41FA22C6CD80}"/>
              </a:ext>
            </a:extLst>
          </p:cNvPr>
          <p:cNvSpPr txBox="1"/>
          <p:nvPr/>
        </p:nvSpPr>
        <p:spPr>
          <a:xfrm>
            <a:off x="4713513" y="6607627"/>
            <a:ext cx="3015344" cy="281231"/>
          </a:xfrm>
          <a:prstGeom prst="rect">
            <a:avLst/>
          </a:prstGeom>
          <a:noFill/>
        </p:spPr>
        <p:txBody>
          <a:bodyPr wrap="square">
            <a:spAutoFit/>
          </a:bodyPr>
          <a:lstStyle/>
          <a:p>
            <a:pPr algn="ctr">
              <a:lnSpc>
                <a:spcPct val="107000"/>
              </a:lnSpc>
              <a:spcAft>
                <a:spcPts val="800"/>
              </a:spcAft>
            </a:pPr>
            <a:r>
              <a:rPr lang="es-MX"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www.emprendedoresehs.com</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CuadroTexto 9">
            <a:extLst>
              <a:ext uri="{FF2B5EF4-FFF2-40B4-BE49-F238E27FC236}">
                <a16:creationId xmlns:a16="http://schemas.microsoft.com/office/drawing/2014/main" id="{A93AC8F0-3648-4347-A140-23EA80B5FC38}"/>
              </a:ext>
            </a:extLst>
          </p:cNvPr>
          <p:cNvSpPr txBox="1"/>
          <p:nvPr/>
        </p:nvSpPr>
        <p:spPr>
          <a:xfrm>
            <a:off x="1845505" y="2749031"/>
            <a:ext cx="6656236" cy="2513252"/>
          </a:xfrm>
          <a:prstGeom prst="rect">
            <a:avLst/>
          </a:prstGeom>
          <a:noFill/>
        </p:spPr>
        <p:txBody>
          <a:bodyPr wrap="square">
            <a:spAutoFit/>
          </a:bodyPr>
          <a:lstStyle/>
          <a:p>
            <a:pPr>
              <a:lnSpc>
                <a:spcPct val="115000"/>
              </a:lnSpc>
              <a:spcAft>
                <a:spcPts val="800"/>
              </a:spcAft>
            </a:pPr>
            <a:r>
              <a:rPr lang="es-419" sz="2000" dirty="0"/>
              <a:t>Posteriormente, la ley vigente actual fue modificada:</a:t>
            </a:r>
          </a:p>
          <a:p>
            <a:pPr>
              <a:lnSpc>
                <a:spcPct val="115000"/>
              </a:lnSpc>
              <a:spcAft>
                <a:spcPts val="800"/>
              </a:spcAft>
            </a:pPr>
            <a:r>
              <a:rPr lang="es-419" sz="2000" dirty="0"/>
              <a:t> </a:t>
            </a:r>
          </a:p>
          <a:p>
            <a:pPr marL="285750" indent="-285750">
              <a:lnSpc>
                <a:spcPct val="115000"/>
              </a:lnSpc>
              <a:spcAft>
                <a:spcPts val="800"/>
              </a:spcAft>
              <a:buFont typeface="Wingdings" panose="05000000000000000000" pitchFamily="2" charset="2"/>
              <a:buChar char="§"/>
            </a:pPr>
            <a:r>
              <a:rPr lang="es-419" sz="2000" b="1" dirty="0"/>
              <a:t>En 1970</a:t>
            </a:r>
            <a:r>
              <a:rPr lang="es-419" sz="2000" dirty="0"/>
              <a:t>: Publicada y promulgada el 1 de abril de 1970.</a:t>
            </a:r>
          </a:p>
          <a:p>
            <a:pPr marL="285750" indent="-285750">
              <a:spcAft>
                <a:spcPts val="800"/>
              </a:spcAft>
              <a:buFont typeface="Wingdings" panose="05000000000000000000" pitchFamily="2" charset="2"/>
              <a:buChar char="§"/>
            </a:pPr>
            <a:r>
              <a:rPr lang="es-419" sz="2000" b="1" dirty="0"/>
              <a:t>Reformas recientes</a:t>
            </a:r>
            <a:r>
              <a:rPr lang="es-419" sz="2000" dirty="0"/>
              <a:t>: Ha tenido modificaciones importantes en los últimos años, destacando la reforma laboral de 2019.</a:t>
            </a:r>
          </a:p>
          <a:p>
            <a:pPr marL="285750" indent="-285750">
              <a:lnSpc>
                <a:spcPct val="115000"/>
              </a:lnSpc>
              <a:spcAft>
                <a:spcPts val="800"/>
              </a:spcAft>
              <a:buFont typeface="Wingdings" panose="05000000000000000000" pitchFamily="2" charset="2"/>
              <a:buChar char="§"/>
            </a:pPr>
            <a:r>
              <a:rPr lang="es-419" sz="2000" dirty="0"/>
              <a:t> Y los cambios sobre subcontratación y vacaciones dignas </a:t>
            </a:r>
            <a:endParaRPr lang="es-MX"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n 3">
            <a:extLst>
              <a:ext uri="{FF2B5EF4-FFF2-40B4-BE49-F238E27FC236}">
                <a16:creationId xmlns:a16="http://schemas.microsoft.com/office/drawing/2014/main" id="{E110F5DC-0B62-3807-7BE6-4305151A2D87}"/>
              </a:ext>
            </a:extLst>
          </p:cNvPr>
          <p:cNvPicPr>
            <a:picLocks noChangeAspect="1"/>
          </p:cNvPicPr>
          <p:nvPr/>
        </p:nvPicPr>
        <p:blipFill>
          <a:blip r:embed="rId5"/>
          <a:stretch>
            <a:fillRect/>
          </a:stretch>
        </p:blipFill>
        <p:spPr>
          <a:xfrm>
            <a:off x="9131617" y="2706181"/>
            <a:ext cx="2026240" cy="3158218"/>
          </a:xfrm>
          <a:prstGeom prst="rect">
            <a:avLst/>
          </a:prstGeom>
        </p:spPr>
      </p:pic>
    </p:spTree>
    <p:extLst>
      <p:ext uri="{BB962C8B-B14F-4D97-AF65-F5344CB8AC3E}">
        <p14:creationId xmlns:p14="http://schemas.microsoft.com/office/powerpoint/2010/main" val="23923680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965253" y="6239864"/>
            <a:ext cx="8583004" cy="43088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4" name="CuadroTexto 13">
            <a:extLst>
              <a:ext uri="{FF2B5EF4-FFF2-40B4-BE49-F238E27FC236}">
                <a16:creationId xmlns:a16="http://schemas.microsoft.com/office/drawing/2014/main" id="{5EBC2F11-DE94-C36A-4AFC-A86A3AF990BA}"/>
              </a:ext>
            </a:extLst>
          </p:cNvPr>
          <p:cNvSpPr txBox="1"/>
          <p:nvPr/>
        </p:nvSpPr>
        <p:spPr>
          <a:xfrm>
            <a:off x="4338081" y="6239864"/>
            <a:ext cx="3812751" cy="430887"/>
          </a:xfrm>
          <a:prstGeom prst="rect">
            <a:avLst/>
          </a:prstGeom>
          <a:noFill/>
        </p:spPr>
        <p:txBody>
          <a:bodyPr wrap="square" rtlCol="0">
            <a:spAutoFit/>
          </a:bodyPr>
          <a:lstStyle/>
          <a:p>
            <a:pPr algn="ctr"/>
            <a:r>
              <a:rPr lang="es-419" sz="1100" b="1" u="sng" dirty="0">
                <a:solidFill>
                  <a:schemeClr val="bg1"/>
                </a:solidFill>
              </a:rPr>
              <a:t>MODULO 1</a:t>
            </a:r>
            <a:endParaRPr lang="es-419" sz="1100" b="1" dirty="0">
              <a:solidFill>
                <a:schemeClr val="bg1"/>
              </a:solidFill>
            </a:endParaRPr>
          </a:p>
          <a:p>
            <a:pPr algn="ctr"/>
            <a:r>
              <a:rPr lang="es-419" sz="1100" b="1" kern="100" dirty="0">
                <a:ln>
                  <a:noFill/>
                </a:ln>
                <a:solidFill>
                  <a:schemeClr val="bg1"/>
                </a:solidFill>
                <a:effectLst/>
                <a:latin typeface="ADLaM Display" panose="02010000000000000000" pitchFamily="2" charset="0"/>
                <a:ea typeface="Calibri" panose="020F0502020204030204" pitchFamily="34" charset="0"/>
                <a:cs typeface="Times New Roman" panose="02020603050405020304" pitchFamily="18" charset="0"/>
              </a:rPr>
              <a:t>PROFESIONALIZACIÓN DE LIDERES DE SEGURIDAD</a:t>
            </a:r>
            <a:r>
              <a:rPr lang="es-419" sz="1100" b="1" dirty="0">
                <a:solidFill>
                  <a:schemeClr val="bg1"/>
                </a:solidFill>
              </a:rPr>
              <a:t>  </a:t>
            </a:r>
            <a:endParaRPr lang="es-MX" sz="1100" b="1" dirty="0">
              <a:solidFill>
                <a:schemeClr val="bg1"/>
              </a:solidFill>
            </a:endParaRPr>
          </a:p>
        </p:txBody>
      </p:sp>
      <p:sp>
        <p:nvSpPr>
          <p:cNvPr id="15" name="CuadroTexto 14">
            <a:extLst>
              <a:ext uri="{FF2B5EF4-FFF2-40B4-BE49-F238E27FC236}">
                <a16:creationId xmlns:a16="http://schemas.microsoft.com/office/drawing/2014/main" id="{23B85BB2-428A-4648-2E24-E77E5963CF55}"/>
              </a:ext>
            </a:extLst>
          </p:cNvPr>
          <p:cNvSpPr txBox="1"/>
          <p:nvPr/>
        </p:nvSpPr>
        <p:spPr>
          <a:xfrm>
            <a:off x="4412925" y="-152404"/>
            <a:ext cx="3599684" cy="954107"/>
          </a:xfrm>
          <a:prstGeom prst="rect">
            <a:avLst/>
          </a:prstGeom>
          <a:noFill/>
        </p:spPr>
        <p:txBody>
          <a:bodyPr wrap="square" rtlCol="0">
            <a:spAutoFit/>
          </a:bodyPr>
          <a:lstStyle/>
          <a:p>
            <a:pPr algn="ctr"/>
            <a:endPar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sz="1400"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sz="1400"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927057" cy="907628"/>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663698" y="6163586"/>
            <a:ext cx="1370080" cy="475559"/>
          </a:xfrm>
          <a:prstGeom prst="rect">
            <a:avLst/>
          </a:prstGeom>
        </p:spPr>
      </p:pic>
      <p:cxnSp>
        <p:nvCxnSpPr>
          <p:cNvPr id="3" name="Conector recto 2">
            <a:extLst>
              <a:ext uri="{FF2B5EF4-FFF2-40B4-BE49-F238E27FC236}">
                <a16:creationId xmlns:a16="http://schemas.microsoft.com/office/drawing/2014/main" id="{27E09B78-42F5-81C0-6D40-17FE20884384}"/>
              </a:ext>
            </a:extLst>
          </p:cNvPr>
          <p:cNvCxnSpPr>
            <a:cxnSpLocks/>
          </p:cNvCxnSpPr>
          <p:nvPr/>
        </p:nvCxnSpPr>
        <p:spPr>
          <a:xfrm flipV="1">
            <a:off x="1965253" y="628369"/>
            <a:ext cx="9192604" cy="13884"/>
          </a:xfrm>
          <a:prstGeom prst="line">
            <a:avLst/>
          </a:prstGeom>
          <a:ln w="95250">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716C4896-5932-E211-4D3B-7AFA682403FB}"/>
              </a:ext>
            </a:extLst>
          </p:cNvPr>
          <p:cNvSpPr txBox="1"/>
          <p:nvPr/>
        </p:nvSpPr>
        <p:spPr>
          <a:xfrm>
            <a:off x="2362195" y="628370"/>
            <a:ext cx="8425542" cy="586699"/>
          </a:xfrm>
          <a:prstGeom prst="rect">
            <a:avLst/>
          </a:prstGeom>
          <a:noFill/>
        </p:spPr>
        <p:txBody>
          <a:bodyPr wrap="square">
            <a:spAutoFit/>
          </a:bodyPr>
          <a:lstStyle/>
          <a:p>
            <a:pPr algn="ctr">
              <a:lnSpc>
                <a:spcPct val="150000"/>
              </a:lnSpc>
              <a:spcAft>
                <a:spcPts val="800"/>
              </a:spcAft>
            </a:pPr>
            <a:r>
              <a:rPr lang="es-419" sz="2400" b="1" kern="100" dirty="0">
                <a:latin typeface="Arial" panose="020B0604020202020204" pitchFamily="34" charset="0"/>
                <a:ea typeface="Calibri" panose="020F0502020204030204" pitchFamily="34" charset="0"/>
                <a:cs typeface="Times New Roman" panose="02020603050405020304" pitchFamily="18" charset="0"/>
              </a:rPr>
              <a:t>ALCANCE DE LA NORMATIVIDAD OFICIAL EN MEXICO </a:t>
            </a:r>
            <a:endParaRPr lang="es-MX"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uadroTexto 1">
            <a:extLst>
              <a:ext uri="{FF2B5EF4-FFF2-40B4-BE49-F238E27FC236}">
                <a16:creationId xmlns:a16="http://schemas.microsoft.com/office/drawing/2014/main" id="{264CB584-2E6B-3059-1538-9FE9B0CD958A}"/>
              </a:ext>
            </a:extLst>
          </p:cNvPr>
          <p:cNvSpPr txBox="1"/>
          <p:nvPr/>
        </p:nvSpPr>
        <p:spPr>
          <a:xfrm>
            <a:off x="1845506" y="1412378"/>
            <a:ext cx="6656237" cy="461665"/>
          </a:xfrm>
          <a:prstGeom prst="rect">
            <a:avLst/>
          </a:prstGeom>
          <a:noFill/>
        </p:spPr>
        <p:txBody>
          <a:bodyPr wrap="square" rtlCol="0">
            <a:spAutoFit/>
          </a:bodyPr>
          <a:lstStyle/>
          <a:p>
            <a:r>
              <a:rPr lang="es-419" sz="2400" u="sng" dirty="0">
                <a:cs typeface="Arial" panose="020B0604020202020204" pitchFamily="34" charset="0"/>
              </a:rPr>
              <a:t>PRIMER REFORMA DE NORMATIVIDAD EN MEXICO.</a:t>
            </a:r>
            <a:endParaRPr lang="es-MX" sz="2400" u="sng" dirty="0">
              <a:cs typeface="Arial" panose="020B0604020202020204" pitchFamily="34" charset="0"/>
            </a:endParaRPr>
          </a:p>
        </p:txBody>
      </p:sp>
      <p:sp>
        <p:nvSpPr>
          <p:cNvPr id="7" name="CuadroTexto 6">
            <a:extLst>
              <a:ext uri="{FF2B5EF4-FFF2-40B4-BE49-F238E27FC236}">
                <a16:creationId xmlns:a16="http://schemas.microsoft.com/office/drawing/2014/main" id="{C8658CBB-4511-0D65-5271-4EB28946881E}"/>
              </a:ext>
            </a:extLst>
          </p:cNvPr>
          <p:cNvSpPr txBox="1"/>
          <p:nvPr/>
        </p:nvSpPr>
        <p:spPr>
          <a:xfrm>
            <a:off x="1872343" y="2013855"/>
            <a:ext cx="9192604" cy="1015663"/>
          </a:xfrm>
          <a:prstGeom prst="rect">
            <a:avLst/>
          </a:prstGeom>
          <a:noFill/>
        </p:spPr>
        <p:txBody>
          <a:bodyPr wrap="square">
            <a:spAutoFit/>
          </a:bodyPr>
          <a:lstStyle/>
          <a:p>
            <a:r>
              <a:rPr lang="es-419" sz="2000" b="0" u="none" strike="noStrike" dirty="0">
                <a:effectLst/>
                <a:latin typeface="Google Sans"/>
              </a:rPr>
              <a:t>El tema de la seguridad e higiene se establece principalmente en el </a:t>
            </a:r>
            <a:r>
              <a:rPr lang="es-419" sz="2000" b="1" u="none" strike="noStrike" dirty="0">
                <a:effectLst/>
                <a:latin typeface="Google Sans"/>
              </a:rPr>
              <a:t>Título Noveno (Riesgos de Trabajo)</a:t>
            </a:r>
            <a:r>
              <a:rPr lang="es-419" sz="2000" dirty="0"/>
              <a:t> de la</a:t>
            </a:r>
            <a:r>
              <a:rPr lang="es-419" sz="2000" dirty="0">
                <a:latin typeface="Google Sans"/>
              </a:rPr>
              <a:t> LEY FEDERAL DEL TRABAJO y se detallan de forma general de la siguiente manera:</a:t>
            </a:r>
            <a:endParaRPr lang="es-419" sz="2000" dirty="0"/>
          </a:p>
        </p:txBody>
      </p:sp>
      <p:sp>
        <p:nvSpPr>
          <p:cNvPr id="8" name="CuadroTexto 7">
            <a:extLst>
              <a:ext uri="{FF2B5EF4-FFF2-40B4-BE49-F238E27FC236}">
                <a16:creationId xmlns:a16="http://schemas.microsoft.com/office/drawing/2014/main" id="{97879628-785B-0B9D-DDD3-41FA22C6CD80}"/>
              </a:ext>
            </a:extLst>
          </p:cNvPr>
          <p:cNvSpPr txBox="1"/>
          <p:nvPr/>
        </p:nvSpPr>
        <p:spPr>
          <a:xfrm>
            <a:off x="4713513" y="6607627"/>
            <a:ext cx="3015344" cy="281231"/>
          </a:xfrm>
          <a:prstGeom prst="rect">
            <a:avLst/>
          </a:prstGeom>
          <a:noFill/>
        </p:spPr>
        <p:txBody>
          <a:bodyPr wrap="square">
            <a:spAutoFit/>
          </a:bodyPr>
          <a:lstStyle/>
          <a:p>
            <a:pPr algn="ctr">
              <a:lnSpc>
                <a:spcPct val="107000"/>
              </a:lnSpc>
              <a:spcAft>
                <a:spcPts val="800"/>
              </a:spcAft>
            </a:pPr>
            <a:r>
              <a:rPr lang="es-MX"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www.emprendedoresehs.com</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CuadroTexto 16">
            <a:extLst>
              <a:ext uri="{FF2B5EF4-FFF2-40B4-BE49-F238E27FC236}">
                <a16:creationId xmlns:a16="http://schemas.microsoft.com/office/drawing/2014/main" id="{A1F11D37-F1B9-45F1-2F04-63DE188E1573}"/>
              </a:ext>
            </a:extLst>
          </p:cNvPr>
          <p:cNvSpPr txBox="1"/>
          <p:nvPr/>
        </p:nvSpPr>
        <p:spPr>
          <a:xfrm>
            <a:off x="1872343" y="3138429"/>
            <a:ext cx="8791355" cy="1200329"/>
          </a:xfrm>
          <a:prstGeom prst="rect">
            <a:avLst/>
          </a:prstGeom>
          <a:noFill/>
        </p:spPr>
        <p:txBody>
          <a:bodyPr wrap="square">
            <a:spAutoFit/>
          </a:bodyPr>
          <a:lstStyle/>
          <a:p>
            <a:r>
              <a:rPr lang="es-419" b="1" u="none" strike="noStrike" dirty="0">
                <a:effectLst/>
                <a:latin typeface="Google Sans"/>
              </a:rPr>
              <a:t>Artículos 132 y 134:</a:t>
            </a:r>
            <a:r>
              <a:rPr lang="es-419" dirty="0"/>
              <a:t> Detallan las obligaciones de los patrones para garantizar seguridad y salud, así como el deber de los trabajadores de cumplir dichas normas.</a:t>
            </a:r>
          </a:p>
          <a:p>
            <a:endParaRPr lang="es-419" dirty="0"/>
          </a:p>
          <a:p>
            <a:r>
              <a:rPr lang="es-419" b="1" u="none" strike="noStrike" dirty="0">
                <a:effectLst/>
                <a:latin typeface="Google Sans"/>
              </a:rPr>
              <a:t>Artículos 473 y 474:</a:t>
            </a:r>
            <a:r>
              <a:rPr lang="es-419" dirty="0"/>
              <a:t> Definen qué se considera un riesgo, accidente o enfermedad de trabajo.</a:t>
            </a:r>
            <a:endParaRPr lang="es-MX" dirty="0"/>
          </a:p>
        </p:txBody>
      </p:sp>
      <p:pic>
        <p:nvPicPr>
          <p:cNvPr id="20" name="Imagen 19">
            <a:extLst>
              <a:ext uri="{FF2B5EF4-FFF2-40B4-BE49-F238E27FC236}">
                <a16:creationId xmlns:a16="http://schemas.microsoft.com/office/drawing/2014/main" id="{69B743D9-A37C-4381-0BFF-24555C331722}"/>
              </a:ext>
            </a:extLst>
          </p:cNvPr>
          <p:cNvPicPr>
            <a:picLocks noChangeAspect="1"/>
          </p:cNvPicPr>
          <p:nvPr/>
        </p:nvPicPr>
        <p:blipFill rotWithShape="1">
          <a:blip r:embed="rId5"/>
          <a:srcRect b="9910"/>
          <a:stretch/>
        </p:blipFill>
        <p:spPr>
          <a:xfrm>
            <a:off x="4557796" y="4373803"/>
            <a:ext cx="3821697" cy="1794906"/>
          </a:xfrm>
          <a:prstGeom prst="rect">
            <a:avLst/>
          </a:prstGeom>
        </p:spPr>
      </p:pic>
    </p:spTree>
    <p:extLst>
      <p:ext uri="{BB962C8B-B14F-4D97-AF65-F5344CB8AC3E}">
        <p14:creationId xmlns:p14="http://schemas.microsoft.com/office/powerpoint/2010/main" val="20113798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965253" y="6239864"/>
            <a:ext cx="8583004" cy="43088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4" name="CuadroTexto 13">
            <a:extLst>
              <a:ext uri="{FF2B5EF4-FFF2-40B4-BE49-F238E27FC236}">
                <a16:creationId xmlns:a16="http://schemas.microsoft.com/office/drawing/2014/main" id="{5EBC2F11-DE94-C36A-4AFC-A86A3AF990BA}"/>
              </a:ext>
            </a:extLst>
          </p:cNvPr>
          <p:cNvSpPr txBox="1"/>
          <p:nvPr/>
        </p:nvSpPr>
        <p:spPr>
          <a:xfrm>
            <a:off x="4338081" y="6239864"/>
            <a:ext cx="3812751" cy="430887"/>
          </a:xfrm>
          <a:prstGeom prst="rect">
            <a:avLst/>
          </a:prstGeom>
          <a:noFill/>
        </p:spPr>
        <p:txBody>
          <a:bodyPr wrap="square" rtlCol="0">
            <a:spAutoFit/>
          </a:bodyPr>
          <a:lstStyle/>
          <a:p>
            <a:pPr algn="ctr"/>
            <a:r>
              <a:rPr lang="es-419" sz="1100" b="1" u="sng" dirty="0">
                <a:solidFill>
                  <a:schemeClr val="bg1"/>
                </a:solidFill>
              </a:rPr>
              <a:t>MODULO 1</a:t>
            </a:r>
            <a:endParaRPr lang="es-419" sz="1100" b="1" dirty="0">
              <a:solidFill>
                <a:schemeClr val="bg1"/>
              </a:solidFill>
            </a:endParaRPr>
          </a:p>
          <a:p>
            <a:pPr algn="ctr"/>
            <a:r>
              <a:rPr lang="es-419" sz="1100" b="1" kern="100" dirty="0">
                <a:ln>
                  <a:noFill/>
                </a:ln>
                <a:solidFill>
                  <a:schemeClr val="bg1"/>
                </a:solidFill>
                <a:effectLst/>
                <a:latin typeface="ADLaM Display" panose="02010000000000000000" pitchFamily="2" charset="0"/>
                <a:ea typeface="Calibri" panose="020F0502020204030204" pitchFamily="34" charset="0"/>
                <a:cs typeface="Times New Roman" panose="02020603050405020304" pitchFamily="18" charset="0"/>
              </a:rPr>
              <a:t>PROFESIONALIZACIÓN DE LIDERES DE SEGURIDAD</a:t>
            </a:r>
            <a:r>
              <a:rPr lang="es-419" sz="1100" b="1" dirty="0">
                <a:solidFill>
                  <a:schemeClr val="bg1"/>
                </a:solidFill>
              </a:rPr>
              <a:t>  </a:t>
            </a:r>
            <a:endParaRPr lang="es-MX" sz="1100" b="1" dirty="0">
              <a:solidFill>
                <a:schemeClr val="bg1"/>
              </a:solidFill>
            </a:endParaRPr>
          </a:p>
        </p:txBody>
      </p:sp>
      <p:sp>
        <p:nvSpPr>
          <p:cNvPr id="15" name="CuadroTexto 14">
            <a:extLst>
              <a:ext uri="{FF2B5EF4-FFF2-40B4-BE49-F238E27FC236}">
                <a16:creationId xmlns:a16="http://schemas.microsoft.com/office/drawing/2014/main" id="{23B85BB2-428A-4648-2E24-E77E5963CF55}"/>
              </a:ext>
            </a:extLst>
          </p:cNvPr>
          <p:cNvSpPr txBox="1"/>
          <p:nvPr/>
        </p:nvSpPr>
        <p:spPr>
          <a:xfrm>
            <a:off x="4412925" y="-152404"/>
            <a:ext cx="3599684" cy="954107"/>
          </a:xfrm>
          <a:prstGeom prst="rect">
            <a:avLst/>
          </a:prstGeom>
          <a:noFill/>
        </p:spPr>
        <p:txBody>
          <a:bodyPr wrap="square" rtlCol="0">
            <a:spAutoFit/>
          </a:bodyPr>
          <a:lstStyle/>
          <a:p>
            <a:pPr algn="ctr"/>
            <a:endPar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sz="1400"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sz="1400"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927057" cy="907628"/>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663698" y="6163586"/>
            <a:ext cx="1370080" cy="475559"/>
          </a:xfrm>
          <a:prstGeom prst="rect">
            <a:avLst/>
          </a:prstGeom>
        </p:spPr>
      </p:pic>
      <p:cxnSp>
        <p:nvCxnSpPr>
          <p:cNvPr id="3" name="Conector recto 2">
            <a:extLst>
              <a:ext uri="{FF2B5EF4-FFF2-40B4-BE49-F238E27FC236}">
                <a16:creationId xmlns:a16="http://schemas.microsoft.com/office/drawing/2014/main" id="{27E09B78-42F5-81C0-6D40-17FE20884384}"/>
              </a:ext>
            </a:extLst>
          </p:cNvPr>
          <p:cNvCxnSpPr>
            <a:cxnSpLocks/>
          </p:cNvCxnSpPr>
          <p:nvPr/>
        </p:nvCxnSpPr>
        <p:spPr>
          <a:xfrm flipV="1">
            <a:off x="1965253" y="628369"/>
            <a:ext cx="9192604" cy="13884"/>
          </a:xfrm>
          <a:prstGeom prst="line">
            <a:avLst/>
          </a:prstGeom>
          <a:ln w="95250">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716C4896-5932-E211-4D3B-7AFA682403FB}"/>
              </a:ext>
            </a:extLst>
          </p:cNvPr>
          <p:cNvSpPr txBox="1"/>
          <p:nvPr/>
        </p:nvSpPr>
        <p:spPr>
          <a:xfrm>
            <a:off x="2362195" y="628370"/>
            <a:ext cx="8425542" cy="586699"/>
          </a:xfrm>
          <a:prstGeom prst="rect">
            <a:avLst/>
          </a:prstGeom>
          <a:noFill/>
        </p:spPr>
        <p:txBody>
          <a:bodyPr wrap="square">
            <a:spAutoFit/>
          </a:bodyPr>
          <a:lstStyle/>
          <a:p>
            <a:pPr algn="ctr">
              <a:lnSpc>
                <a:spcPct val="150000"/>
              </a:lnSpc>
              <a:spcAft>
                <a:spcPts val="800"/>
              </a:spcAft>
            </a:pPr>
            <a:r>
              <a:rPr lang="es-419" sz="2400" b="1" kern="100" dirty="0">
                <a:latin typeface="Arial" panose="020B0604020202020204" pitchFamily="34" charset="0"/>
                <a:ea typeface="Calibri" panose="020F0502020204030204" pitchFamily="34" charset="0"/>
                <a:cs typeface="Times New Roman" panose="02020603050405020304" pitchFamily="18" charset="0"/>
              </a:rPr>
              <a:t>ALCANCE DE LA NORMATIVIDAD OFICIAL EN MEXICO </a:t>
            </a:r>
            <a:endParaRPr lang="es-MX"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uadroTexto 1">
            <a:extLst>
              <a:ext uri="{FF2B5EF4-FFF2-40B4-BE49-F238E27FC236}">
                <a16:creationId xmlns:a16="http://schemas.microsoft.com/office/drawing/2014/main" id="{264CB584-2E6B-3059-1538-9FE9B0CD958A}"/>
              </a:ext>
            </a:extLst>
          </p:cNvPr>
          <p:cNvSpPr txBox="1"/>
          <p:nvPr/>
        </p:nvSpPr>
        <p:spPr>
          <a:xfrm>
            <a:off x="1845506" y="1412378"/>
            <a:ext cx="6656237" cy="461665"/>
          </a:xfrm>
          <a:prstGeom prst="rect">
            <a:avLst/>
          </a:prstGeom>
          <a:noFill/>
        </p:spPr>
        <p:txBody>
          <a:bodyPr wrap="square" rtlCol="0">
            <a:spAutoFit/>
          </a:bodyPr>
          <a:lstStyle/>
          <a:p>
            <a:r>
              <a:rPr lang="es-419" sz="2400" u="sng" dirty="0">
                <a:cs typeface="Arial" panose="020B0604020202020204" pitchFamily="34" charset="0"/>
              </a:rPr>
              <a:t>PRIMER REFORMA DE NORMATIVIDAD EN MEXICO.</a:t>
            </a:r>
            <a:endParaRPr lang="es-MX" sz="2400" u="sng" dirty="0">
              <a:cs typeface="Arial" panose="020B0604020202020204" pitchFamily="34" charset="0"/>
            </a:endParaRPr>
          </a:p>
        </p:txBody>
      </p:sp>
      <p:sp>
        <p:nvSpPr>
          <p:cNvPr id="8" name="CuadroTexto 7">
            <a:extLst>
              <a:ext uri="{FF2B5EF4-FFF2-40B4-BE49-F238E27FC236}">
                <a16:creationId xmlns:a16="http://schemas.microsoft.com/office/drawing/2014/main" id="{97879628-785B-0B9D-DDD3-41FA22C6CD80}"/>
              </a:ext>
            </a:extLst>
          </p:cNvPr>
          <p:cNvSpPr txBox="1"/>
          <p:nvPr/>
        </p:nvSpPr>
        <p:spPr>
          <a:xfrm>
            <a:off x="4713513" y="6607627"/>
            <a:ext cx="3015344" cy="281231"/>
          </a:xfrm>
          <a:prstGeom prst="rect">
            <a:avLst/>
          </a:prstGeom>
          <a:noFill/>
        </p:spPr>
        <p:txBody>
          <a:bodyPr wrap="square">
            <a:spAutoFit/>
          </a:bodyPr>
          <a:lstStyle/>
          <a:p>
            <a:pPr algn="ctr">
              <a:lnSpc>
                <a:spcPct val="107000"/>
              </a:lnSpc>
              <a:spcAft>
                <a:spcPts val="800"/>
              </a:spcAft>
            </a:pPr>
            <a:r>
              <a:rPr lang="es-MX"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www.emprendedoresehs.com</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CuadroTexto 16">
            <a:extLst>
              <a:ext uri="{FF2B5EF4-FFF2-40B4-BE49-F238E27FC236}">
                <a16:creationId xmlns:a16="http://schemas.microsoft.com/office/drawing/2014/main" id="{A1F11D37-F1B9-45F1-2F04-63DE188E1573}"/>
              </a:ext>
            </a:extLst>
          </p:cNvPr>
          <p:cNvSpPr txBox="1"/>
          <p:nvPr/>
        </p:nvSpPr>
        <p:spPr>
          <a:xfrm>
            <a:off x="1845506" y="2699750"/>
            <a:ext cx="6438523" cy="2308324"/>
          </a:xfrm>
          <a:prstGeom prst="rect">
            <a:avLst/>
          </a:prstGeom>
          <a:noFill/>
        </p:spPr>
        <p:txBody>
          <a:bodyPr wrap="square">
            <a:spAutoFit/>
          </a:bodyPr>
          <a:lstStyle/>
          <a:p>
            <a:r>
              <a:rPr lang="es-419" b="1" u="none" strike="noStrike" dirty="0">
                <a:effectLst/>
                <a:latin typeface="Google Sans"/>
              </a:rPr>
              <a:t>Artículo 475 Bis:</a:t>
            </a:r>
            <a:r>
              <a:rPr lang="es-419" dirty="0"/>
              <a:t> Establece la responsabilidad patronal de proporcionar seguridad e higiene y la obligación del personal de acatar las medidas preventivas</a:t>
            </a:r>
            <a:r>
              <a:rPr lang="es-419" b="1" dirty="0">
                <a:latin typeface="Google Sans"/>
              </a:rPr>
              <a:t>.</a:t>
            </a:r>
          </a:p>
          <a:p>
            <a:endParaRPr lang="es-419" b="1" dirty="0">
              <a:latin typeface="Google Sans"/>
            </a:endParaRPr>
          </a:p>
          <a:p>
            <a:endParaRPr lang="es-419" b="1" dirty="0">
              <a:latin typeface="Google Sans"/>
            </a:endParaRPr>
          </a:p>
          <a:p>
            <a:r>
              <a:rPr lang="es-419" b="1" u="none" strike="noStrike" dirty="0">
                <a:effectLst/>
                <a:latin typeface="Google Sans"/>
              </a:rPr>
              <a:t>Artículos 512 al 515:</a:t>
            </a:r>
            <a:r>
              <a:rPr lang="es-419" dirty="0"/>
              <a:t> Mandatan la creación de comisiones consultivas y el establecimiento de reglamentos e instructivos oficiales para proteger la vida y salud en los centros laborales.</a:t>
            </a:r>
            <a:endParaRPr lang="es-MX" dirty="0"/>
          </a:p>
        </p:txBody>
      </p:sp>
      <p:pic>
        <p:nvPicPr>
          <p:cNvPr id="4" name="Imagen 3">
            <a:extLst>
              <a:ext uri="{FF2B5EF4-FFF2-40B4-BE49-F238E27FC236}">
                <a16:creationId xmlns:a16="http://schemas.microsoft.com/office/drawing/2014/main" id="{F48A840C-D47A-DC4A-C185-64F2C1825940}"/>
              </a:ext>
            </a:extLst>
          </p:cNvPr>
          <p:cNvPicPr>
            <a:picLocks noChangeAspect="1"/>
          </p:cNvPicPr>
          <p:nvPr/>
        </p:nvPicPr>
        <p:blipFill rotWithShape="1">
          <a:blip r:embed="rId5"/>
          <a:srcRect l="8636" t="11690" r="7242" b="12396"/>
          <a:stretch/>
        </p:blipFill>
        <p:spPr>
          <a:xfrm>
            <a:off x="8150832" y="2414363"/>
            <a:ext cx="3744686" cy="2473651"/>
          </a:xfrm>
          <a:prstGeom prst="rect">
            <a:avLst/>
          </a:prstGeom>
        </p:spPr>
      </p:pic>
    </p:spTree>
    <p:extLst>
      <p:ext uri="{BB962C8B-B14F-4D97-AF65-F5344CB8AC3E}">
        <p14:creationId xmlns:p14="http://schemas.microsoft.com/office/powerpoint/2010/main" val="7170012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965253" y="6239864"/>
            <a:ext cx="8583004" cy="43088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4" name="CuadroTexto 13">
            <a:extLst>
              <a:ext uri="{FF2B5EF4-FFF2-40B4-BE49-F238E27FC236}">
                <a16:creationId xmlns:a16="http://schemas.microsoft.com/office/drawing/2014/main" id="{5EBC2F11-DE94-C36A-4AFC-A86A3AF990BA}"/>
              </a:ext>
            </a:extLst>
          </p:cNvPr>
          <p:cNvSpPr txBox="1"/>
          <p:nvPr/>
        </p:nvSpPr>
        <p:spPr>
          <a:xfrm>
            <a:off x="4338081" y="6239864"/>
            <a:ext cx="3812751" cy="430887"/>
          </a:xfrm>
          <a:prstGeom prst="rect">
            <a:avLst/>
          </a:prstGeom>
          <a:noFill/>
        </p:spPr>
        <p:txBody>
          <a:bodyPr wrap="square" rtlCol="0">
            <a:spAutoFit/>
          </a:bodyPr>
          <a:lstStyle/>
          <a:p>
            <a:pPr algn="ctr"/>
            <a:r>
              <a:rPr lang="es-419" sz="1100" b="1" u="sng" dirty="0">
                <a:solidFill>
                  <a:schemeClr val="bg1"/>
                </a:solidFill>
              </a:rPr>
              <a:t>MODULO 1</a:t>
            </a:r>
            <a:endParaRPr lang="es-419" sz="1100" b="1" dirty="0">
              <a:solidFill>
                <a:schemeClr val="bg1"/>
              </a:solidFill>
            </a:endParaRPr>
          </a:p>
          <a:p>
            <a:pPr algn="ctr"/>
            <a:r>
              <a:rPr lang="es-419" sz="1100" b="1" kern="100" dirty="0">
                <a:ln>
                  <a:noFill/>
                </a:ln>
                <a:solidFill>
                  <a:schemeClr val="bg1"/>
                </a:solidFill>
                <a:effectLst/>
                <a:latin typeface="ADLaM Display" panose="02010000000000000000" pitchFamily="2" charset="0"/>
                <a:ea typeface="Calibri" panose="020F0502020204030204" pitchFamily="34" charset="0"/>
                <a:cs typeface="Times New Roman" panose="02020603050405020304" pitchFamily="18" charset="0"/>
              </a:rPr>
              <a:t>PROFESIONALIZACIÓN DE LIDERES DE SEGURIDAD</a:t>
            </a:r>
            <a:r>
              <a:rPr lang="es-419" sz="1100" b="1" dirty="0">
                <a:solidFill>
                  <a:schemeClr val="bg1"/>
                </a:solidFill>
              </a:rPr>
              <a:t>  </a:t>
            </a:r>
            <a:endParaRPr lang="es-MX" sz="1100" b="1" dirty="0">
              <a:solidFill>
                <a:schemeClr val="bg1"/>
              </a:solidFill>
            </a:endParaRPr>
          </a:p>
        </p:txBody>
      </p:sp>
      <p:sp>
        <p:nvSpPr>
          <p:cNvPr id="15" name="CuadroTexto 14">
            <a:extLst>
              <a:ext uri="{FF2B5EF4-FFF2-40B4-BE49-F238E27FC236}">
                <a16:creationId xmlns:a16="http://schemas.microsoft.com/office/drawing/2014/main" id="{23B85BB2-428A-4648-2E24-E77E5963CF55}"/>
              </a:ext>
            </a:extLst>
          </p:cNvPr>
          <p:cNvSpPr txBox="1"/>
          <p:nvPr/>
        </p:nvSpPr>
        <p:spPr>
          <a:xfrm>
            <a:off x="4412925" y="-152404"/>
            <a:ext cx="3599684" cy="954107"/>
          </a:xfrm>
          <a:prstGeom prst="rect">
            <a:avLst/>
          </a:prstGeom>
          <a:noFill/>
        </p:spPr>
        <p:txBody>
          <a:bodyPr wrap="square" rtlCol="0">
            <a:spAutoFit/>
          </a:bodyPr>
          <a:lstStyle/>
          <a:p>
            <a:pPr algn="ctr"/>
            <a:endPar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sz="1400"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sz="1400"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927057" cy="907628"/>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663698" y="6163586"/>
            <a:ext cx="1370080" cy="475559"/>
          </a:xfrm>
          <a:prstGeom prst="rect">
            <a:avLst/>
          </a:prstGeom>
        </p:spPr>
      </p:pic>
      <p:cxnSp>
        <p:nvCxnSpPr>
          <p:cNvPr id="3" name="Conector recto 2">
            <a:extLst>
              <a:ext uri="{FF2B5EF4-FFF2-40B4-BE49-F238E27FC236}">
                <a16:creationId xmlns:a16="http://schemas.microsoft.com/office/drawing/2014/main" id="{27E09B78-42F5-81C0-6D40-17FE20884384}"/>
              </a:ext>
            </a:extLst>
          </p:cNvPr>
          <p:cNvCxnSpPr>
            <a:cxnSpLocks/>
          </p:cNvCxnSpPr>
          <p:nvPr/>
        </p:nvCxnSpPr>
        <p:spPr>
          <a:xfrm flipV="1">
            <a:off x="1965253" y="628369"/>
            <a:ext cx="9192604" cy="13884"/>
          </a:xfrm>
          <a:prstGeom prst="line">
            <a:avLst/>
          </a:prstGeom>
          <a:ln w="95250">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716C4896-5932-E211-4D3B-7AFA682403FB}"/>
              </a:ext>
            </a:extLst>
          </p:cNvPr>
          <p:cNvSpPr txBox="1"/>
          <p:nvPr/>
        </p:nvSpPr>
        <p:spPr>
          <a:xfrm>
            <a:off x="2362195" y="628370"/>
            <a:ext cx="8425542" cy="586699"/>
          </a:xfrm>
          <a:prstGeom prst="rect">
            <a:avLst/>
          </a:prstGeom>
          <a:noFill/>
        </p:spPr>
        <p:txBody>
          <a:bodyPr wrap="square">
            <a:spAutoFit/>
          </a:bodyPr>
          <a:lstStyle/>
          <a:p>
            <a:pPr algn="ctr">
              <a:lnSpc>
                <a:spcPct val="150000"/>
              </a:lnSpc>
              <a:spcAft>
                <a:spcPts val="800"/>
              </a:spcAft>
            </a:pPr>
            <a:r>
              <a:rPr lang="es-419" sz="2400" b="1" kern="100" dirty="0">
                <a:latin typeface="Arial" panose="020B0604020202020204" pitchFamily="34" charset="0"/>
                <a:ea typeface="Calibri" panose="020F0502020204030204" pitchFamily="34" charset="0"/>
                <a:cs typeface="Times New Roman" panose="02020603050405020304" pitchFamily="18" charset="0"/>
              </a:rPr>
              <a:t>ALCANCE DE LA NORMATIVIDAD OFICIAL EN MEXICO </a:t>
            </a:r>
            <a:endParaRPr lang="es-MX"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uadroTexto 1">
            <a:extLst>
              <a:ext uri="{FF2B5EF4-FFF2-40B4-BE49-F238E27FC236}">
                <a16:creationId xmlns:a16="http://schemas.microsoft.com/office/drawing/2014/main" id="{264CB584-2E6B-3059-1538-9FE9B0CD958A}"/>
              </a:ext>
            </a:extLst>
          </p:cNvPr>
          <p:cNvSpPr txBox="1"/>
          <p:nvPr/>
        </p:nvSpPr>
        <p:spPr>
          <a:xfrm>
            <a:off x="1845506" y="1412378"/>
            <a:ext cx="9464751" cy="830997"/>
          </a:xfrm>
          <a:prstGeom prst="rect">
            <a:avLst/>
          </a:prstGeom>
          <a:noFill/>
        </p:spPr>
        <p:txBody>
          <a:bodyPr wrap="square" rtlCol="0">
            <a:spAutoFit/>
          </a:bodyPr>
          <a:lstStyle/>
          <a:p>
            <a:r>
              <a:rPr lang="es-419" sz="2400" u="sng" dirty="0">
                <a:cs typeface="Arial" panose="020B0604020202020204" pitchFamily="34" charset="0"/>
              </a:rPr>
              <a:t>PROMULGACION DEL REGLAMENTO FEDERAL DE SEGURIDAD E HIGIENE Y MEDIO AMBIENTE .</a:t>
            </a:r>
            <a:endParaRPr lang="es-MX" sz="2400" u="sng" dirty="0">
              <a:cs typeface="Arial" panose="020B0604020202020204" pitchFamily="34" charset="0"/>
            </a:endParaRPr>
          </a:p>
        </p:txBody>
      </p:sp>
      <p:sp>
        <p:nvSpPr>
          <p:cNvPr id="8" name="CuadroTexto 7">
            <a:extLst>
              <a:ext uri="{FF2B5EF4-FFF2-40B4-BE49-F238E27FC236}">
                <a16:creationId xmlns:a16="http://schemas.microsoft.com/office/drawing/2014/main" id="{97879628-785B-0B9D-DDD3-41FA22C6CD80}"/>
              </a:ext>
            </a:extLst>
          </p:cNvPr>
          <p:cNvSpPr txBox="1"/>
          <p:nvPr/>
        </p:nvSpPr>
        <p:spPr>
          <a:xfrm>
            <a:off x="4713513" y="6607627"/>
            <a:ext cx="3015344" cy="281231"/>
          </a:xfrm>
          <a:prstGeom prst="rect">
            <a:avLst/>
          </a:prstGeom>
          <a:noFill/>
        </p:spPr>
        <p:txBody>
          <a:bodyPr wrap="square">
            <a:spAutoFit/>
          </a:bodyPr>
          <a:lstStyle/>
          <a:p>
            <a:pPr algn="ctr">
              <a:lnSpc>
                <a:spcPct val="107000"/>
              </a:lnSpc>
              <a:spcAft>
                <a:spcPts val="800"/>
              </a:spcAft>
            </a:pPr>
            <a:r>
              <a:rPr lang="es-MX"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www.emprendedoresehs.com</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uadroTexto 6">
            <a:extLst>
              <a:ext uri="{FF2B5EF4-FFF2-40B4-BE49-F238E27FC236}">
                <a16:creationId xmlns:a16="http://schemas.microsoft.com/office/drawing/2014/main" id="{BCBDFBA9-72E7-E84C-7A31-DDF65171CEAC}"/>
              </a:ext>
            </a:extLst>
          </p:cNvPr>
          <p:cNvSpPr txBox="1"/>
          <p:nvPr/>
        </p:nvSpPr>
        <p:spPr>
          <a:xfrm>
            <a:off x="1856392" y="2918180"/>
            <a:ext cx="5458808" cy="1323439"/>
          </a:xfrm>
          <a:prstGeom prst="rect">
            <a:avLst/>
          </a:prstGeom>
          <a:noFill/>
        </p:spPr>
        <p:txBody>
          <a:bodyPr wrap="square">
            <a:spAutoFit/>
          </a:bodyPr>
          <a:lstStyle/>
          <a:p>
            <a:r>
              <a:rPr lang="es-419" sz="2000" b="0" u="none" strike="noStrike" dirty="0">
                <a:effectLst/>
                <a:latin typeface="Google Sans"/>
              </a:rPr>
              <a:t>El actual </a:t>
            </a:r>
            <a:r>
              <a:rPr lang="es-419" sz="2000" b="1" u="none" strike="noStrike" dirty="0">
                <a:effectLst/>
                <a:latin typeface="Google Sans"/>
              </a:rPr>
              <a:t>Reglamento Federal de Seguridad y Salud en el Trabajo</a:t>
            </a:r>
            <a:r>
              <a:rPr lang="es-419" sz="2000" dirty="0"/>
              <a:t> de México fue promulgado el </a:t>
            </a:r>
            <a:r>
              <a:rPr lang="es-419" sz="2000" b="1" u="none" strike="noStrike" dirty="0">
                <a:effectLst/>
                <a:latin typeface="Google Sans"/>
              </a:rPr>
              <a:t>13 de noviembre de 2014 </a:t>
            </a:r>
            <a:r>
              <a:rPr lang="es-419" sz="2000" u="none" strike="noStrike" dirty="0">
                <a:effectLst/>
                <a:latin typeface="Google Sans"/>
              </a:rPr>
              <a:t>y entro en vigor a partir del mes de </a:t>
            </a:r>
            <a:r>
              <a:rPr lang="es-419" sz="2000" b="1" u="none" strike="noStrike" dirty="0">
                <a:effectLst/>
                <a:latin typeface="Google Sans"/>
              </a:rPr>
              <a:t>febrero del 2015</a:t>
            </a:r>
            <a:endParaRPr lang="es-MX" sz="2000" b="1" dirty="0"/>
          </a:p>
        </p:txBody>
      </p:sp>
    </p:spTree>
    <p:extLst>
      <p:ext uri="{BB962C8B-B14F-4D97-AF65-F5344CB8AC3E}">
        <p14:creationId xmlns:p14="http://schemas.microsoft.com/office/powerpoint/2010/main" val="23493169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965253" y="6239864"/>
            <a:ext cx="8583004" cy="43088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4" name="CuadroTexto 13">
            <a:extLst>
              <a:ext uri="{FF2B5EF4-FFF2-40B4-BE49-F238E27FC236}">
                <a16:creationId xmlns:a16="http://schemas.microsoft.com/office/drawing/2014/main" id="{5EBC2F11-DE94-C36A-4AFC-A86A3AF990BA}"/>
              </a:ext>
            </a:extLst>
          </p:cNvPr>
          <p:cNvSpPr txBox="1"/>
          <p:nvPr/>
        </p:nvSpPr>
        <p:spPr>
          <a:xfrm>
            <a:off x="4338081" y="6239864"/>
            <a:ext cx="3812751" cy="430887"/>
          </a:xfrm>
          <a:prstGeom prst="rect">
            <a:avLst/>
          </a:prstGeom>
          <a:noFill/>
        </p:spPr>
        <p:txBody>
          <a:bodyPr wrap="square" rtlCol="0">
            <a:spAutoFit/>
          </a:bodyPr>
          <a:lstStyle/>
          <a:p>
            <a:pPr algn="ctr"/>
            <a:r>
              <a:rPr lang="es-419" sz="1100" b="1" u="sng" dirty="0">
                <a:solidFill>
                  <a:schemeClr val="bg1"/>
                </a:solidFill>
              </a:rPr>
              <a:t>MODULO 1</a:t>
            </a:r>
            <a:endParaRPr lang="es-419" sz="1100" b="1" dirty="0">
              <a:solidFill>
                <a:schemeClr val="bg1"/>
              </a:solidFill>
            </a:endParaRPr>
          </a:p>
          <a:p>
            <a:pPr algn="ctr"/>
            <a:r>
              <a:rPr lang="es-419" sz="1100" b="1" kern="100" dirty="0">
                <a:ln>
                  <a:noFill/>
                </a:ln>
                <a:solidFill>
                  <a:schemeClr val="bg1"/>
                </a:solidFill>
                <a:effectLst/>
                <a:latin typeface="ADLaM Display" panose="02010000000000000000" pitchFamily="2" charset="0"/>
                <a:ea typeface="Calibri" panose="020F0502020204030204" pitchFamily="34" charset="0"/>
                <a:cs typeface="Times New Roman" panose="02020603050405020304" pitchFamily="18" charset="0"/>
              </a:rPr>
              <a:t>PROFESIONALIZACIÓN DE LIDERES DE SEGURIDAD</a:t>
            </a:r>
            <a:r>
              <a:rPr lang="es-419" sz="1100" b="1" dirty="0">
                <a:solidFill>
                  <a:schemeClr val="bg1"/>
                </a:solidFill>
              </a:rPr>
              <a:t>  </a:t>
            </a:r>
            <a:endParaRPr lang="es-MX" sz="1100" b="1" dirty="0">
              <a:solidFill>
                <a:schemeClr val="bg1"/>
              </a:solidFill>
            </a:endParaRPr>
          </a:p>
        </p:txBody>
      </p:sp>
      <p:sp>
        <p:nvSpPr>
          <p:cNvPr id="15" name="CuadroTexto 14">
            <a:extLst>
              <a:ext uri="{FF2B5EF4-FFF2-40B4-BE49-F238E27FC236}">
                <a16:creationId xmlns:a16="http://schemas.microsoft.com/office/drawing/2014/main" id="{23B85BB2-428A-4648-2E24-E77E5963CF55}"/>
              </a:ext>
            </a:extLst>
          </p:cNvPr>
          <p:cNvSpPr txBox="1"/>
          <p:nvPr/>
        </p:nvSpPr>
        <p:spPr>
          <a:xfrm>
            <a:off x="4412925" y="-152404"/>
            <a:ext cx="3599684" cy="954107"/>
          </a:xfrm>
          <a:prstGeom prst="rect">
            <a:avLst/>
          </a:prstGeom>
          <a:noFill/>
        </p:spPr>
        <p:txBody>
          <a:bodyPr wrap="square" rtlCol="0">
            <a:spAutoFit/>
          </a:bodyPr>
          <a:lstStyle/>
          <a:p>
            <a:pPr algn="ctr"/>
            <a:endPar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sz="1400"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sz="1400"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927057" cy="907628"/>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663698" y="6163586"/>
            <a:ext cx="1370080" cy="475559"/>
          </a:xfrm>
          <a:prstGeom prst="rect">
            <a:avLst/>
          </a:prstGeom>
        </p:spPr>
      </p:pic>
      <p:cxnSp>
        <p:nvCxnSpPr>
          <p:cNvPr id="3" name="Conector recto 2">
            <a:extLst>
              <a:ext uri="{FF2B5EF4-FFF2-40B4-BE49-F238E27FC236}">
                <a16:creationId xmlns:a16="http://schemas.microsoft.com/office/drawing/2014/main" id="{27E09B78-42F5-81C0-6D40-17FE20884384}"/>
              </a:ext>
            </a:extLst>
          </p:cNvPr>
          <p:cNvCxnSpPr>
            <a:cxnSpLocks/>
          </p:cNvCxnSpPr>
          <p:nvPr/>
        </p:nvCxnSpPr>
        <p:spPr>
          <a:xfrm flipV="1">
            <a:off x="1965253" y="628369"/>
            <a:ext cx="9192604" cy="13884"/>
          </a:xfrm>
          <a:prstGeom prst="line">
            <a:avLst/>
          </a:prstGeom>
          <a:ln w="95250">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716C4896-5932-E211-4D3B-7AFA682403FB}"/>
              </a:ext>
            </a:extLst>
          </p:cNvPr>
          <p:cNvSpPr txBox="1"/>
          <p:nvPr/>
        </p:nvSpPr>
        <p:spPr>
          <a:xfrm>
            <a:off x="2362195" y="628370"/>
            <a:ext cx="8425542" cy="586699"/>
          </a:xfrm>
          <a:prstGeom prst="rect">
            <a:avLst/>
          </a:prstGeom>
          <a:noFill/>
        </p:spPr>
        <p:txBody>
          <a:bodyPr wrap="square">
            <a:spAutoFit/>
          </a:bodyPr>
          <a:lstStyle/>
          <a:p>
            <a:pPr algn="ctr">
              <a:lnSpc>
                <a:spcPct val="150000"/>
              </a:lnSpc>
              <a:spcAft>
                <a:spcPts val="800"/>
              </a:spcAft>
            </a:pPr>
            <a:r>
              <a:rPr lang="es-419" sz="2400" b="1" kern="100" dirty="0">
                <a:latin typeface="Arial" panose="020B0604020202020204" pitchFamily="34" charset="0"/>
                <a:ea typeface="Calibri" panose="020F0502020204030204" pitchFamily="34" charset="0"/>
                <a:cs typeface="Times New Roman" panose="02020603050405020304" pitchFamily="18" charset="0"/>
              </a:rPr>
              <a:t>ALCANCE DE LA NORMATIVIDAD OFICIAL EN MEXICO </a:t>
            </a:r>
            <a:endParaRPr lang="es-MX"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uadroTexto 1">
            <a:extLst>
              <a:ext uri="{FF2B5EF4-FFF2-40B4-BE49-F238E27FC236}">
                <a16:creationId xmlns:a16="http://schemas.microsoft.com/office/drawing/2014/main" id="{264CB584-2E6B-3059-1538-9FE9B0CD958A}"/>
              </a:ext>
            </a:extLst>
          </p:cNvPr>
          <p:cNvSpPr txBox="1"/>
          <p:nvPr/>
        </p:nvSpPr>
        <p:spPr>
          <a:xfrm>
            <a:off x="1845506" y="1412378"/>
            <a:ext cx="9464751" cy="461665"/>
          </a:xfrm>
          <a:prstGeom prst="rect">
            <a:avLst/>
          </a:prstGeom>
          <a:noFill/>
        </p:spPr>
        <p:txBody>
          <a:bodyPr wrap="square" rtlCol="0">
            <a:spAutoFit/>
          </a:bodyPr>
          <a:lstStyle/>
          <a:p>
            <a:r>
              <a:rPr lang="es-419" sz="2400" u="sng" dirty="0">
                <a:cs typeface="Arial" panose="020B0604020202020204" pitchFamily="34" charset="0"/>
              </a:rPr>
              <a:t>PRIMERA NORMA OFICIAL MEXICANA PUBLICADA .</a:t>
            </a:r>
            <a:endParaRPr lang="es-MX" sz="2400" u="sng" dirty="0">
              <a:cs typeface="Arial" panose="020B0604020202020204" pitchFamily="34" charset="0"/>
            </a:endParaRPr>
          </a:p>
        </p:txBody>
      </p:sp>
      <p:sp>
        <p:nvSpPr>
          <p:cNvPr id="8" name="CuadroTexto 7">
            <a:extLst>
              <a:ext uri="{FF2B5EF4-FFF2-40B4-BE49-F238E27FC236}">
                <a16:creationId xmlns:a16="http://schemas.microsoft.com/office/drawing/2014/main" id="{97879628-785B-0B9D-DDD3-41FA22C6CD80}"/>
              </a:ext>
            </a:extLst>
          </p:cNvPr>
          <p:cNvSpPr txBox="1"/>
          <p:nvPr/>
        </p:nvSpPr>
        <p:spPr>
          <a:xfrm>
            <a:off x="4713513" y="6607627"/>
            <a:ext cx="3015344" cy="281231"/>
          </a:xfrm>
          <a:prstGeom prst="rect">
            <a:avLst/>
          </a:prstGeom>
          <a:noFill/>
        </p:spPr>
        <p:txBody>
          <a:bodyPr wrap="square">
            <a:spAutoFit/>
          </a:bodyPr>
          <a:lstStyle/>
          <a:p>
            <a:pPr algn="ctr">
              <a:lnSpc>
                <a:spcPct val="107000"/>
              </a:lnSpc>
              <a:spcAft>
                <a:spcPts val="800"/>
              </a:spcAft>
            </a:pPr>
            <a:r>
              <a:rPr lang="es-MX"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www.emprendedoresehs.com</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uadroTexto 6">
            <a:extLst>
              <a:ext uri="{FF2B5EF4-FFF2-40B4-BE49-F238E27FC236}">
                <a16:creationId xmlns:a16="http://schemas.microsoft.com/office/drawing/2014/main" id="{BCBDFBA9-72E7-E84C-7A31-DDF65171CEAC}"/>
              </a:ext>
            </a:extLst>
          </p:cNvPr>
          <p:cNvSpPr txBox="1"/>
          <p:nvPr/>
        </p:nvSpPr>
        <p:spPr>
          <a:xfrm>
            <a:off x="1856392" y="2188836"/>
            <a:ext cx="7766580" cy="3785652"/>
          </a:xfrm>
          <a:prstGeom prst="rect">
            <a:avLst/>
          </a:prstGeom>
          <a:noFill/>
        </p:spPr>
        <p:txBody>
          <a:bodyPr wrap="square">
            <a:spAutoFit/>
          </a:bodyPr>
          <a:lstStyle/>
          <a:p>
            <a:r>
              <a:rPr lang="es-419" sz="2000" b="0" u="none" strike="noStrike" dirty="0">
                <a:effectLst/>
                <a:latin typeface="Google Sans"/>
              </a:rPr>
              <a:t>El sistema formal de Normas Oficiales Mexicanas de la Secretaría del Trabajo y Previsión Social</a:t>
            </a:r>
            <a:r>
              <a:rPr lang="es-419" sz="2000" dirty="0"/>
              <a:t> (STPS) surgió tras la publicación de la Ley Federal de Metrología y Normalización en 1992. </a:t>
            </a:r>
          </a:p>
          <a:p>
            <a:endParaRPr lang="es-419" sz="2000" dirty="0"/>
          </a:p>
          <a:p>
            <a:r>
              <a:rPr lang="es-419" sz="2000" dirty="0"/>
              <a:t>Las primeras normas con la nomenclatura NOM-STPS se promulgaron en </a:t>
            </a:r>
            <a:r>
              <a:rPr lang="es-419" sz="2000" b="1" u="none" strike="noStrike" dirty="0">
                <a:effectLst/>
                <a:latin typeface="Google Sans"/>
              </a:rPr>
              <a:t>1993</a:t>
            </a:r>
            <a:r>
              <a:rPr lang="es-419" sz="2000" dirty="0"/>
              <a:t>, transformando los antiguos instructivos de seguridad en las:</a:t>
            </a:r>
          </a:p>
          <a:p>
            <a:r>
              <a:rPr lang="es-419" sz="2000" dirty="0"/>
              <a:t> </a:t>
            </a:r>
          </a:p>
          <a:p>
            <a:r>
              <a:rPr lang="es-419" sz="2000" b="1" u="none" strike="noStrike" dirty="0">
                <a:effectLst/>
                <a:latin typeface="Google Sans"/>
              </a:rPr>
              <a:t>NOM-001-STPS-1993 </a:t>
            </a:r>
            <a:r>
              <a:rPr lang="es-419" sz="2000" dirty="0"/>
              <a:t>condiciones de seguridad en edificios, locales e instalaciones de los centros de trabajo. </a:t>
            </a:r>
          </a:p>
          <a:p>
            <a:endParaRPr lang="es-419" sz="2000" dirty="0"/>
          </a:p>
          <a:p>
            <a:r>
              <a:rPr lang="es-419" sz="2000" dirty="0"/>
              <a:t> </a:t>
            </a:r>
            <a:r>
              <a:rPr lang="es-419" sz="2000" b="1" u="none" strike="noStrike" dirty="0">
                <a:effectLst/>
                <a:latin typeface="Google Sans"/>
              </a:rPr>
              <a:t>NOM-019-STPS-1993 </a:t>
            </a:r>
            <a:r>
              <a:rPr lang="es-419" sz="2000" dirty="0"/>
              <a:t>Relativa a la constitución, registro y funcionamiento de las comisiones de seguridad e higiene.</a:t>
            </a:r>
            <a:endParaRPr lang="es-MX" sz="2000" b="1" dirty="0"/>
          </a:p>
        </p:txBody>
      </p:sp>
    </p:spTree>
    <p:extLst>
      <p:ext uri="{BB962C8B-B14F-4D97-AF65-F5344CB8AC3E}">
        <p14:creationId xmlns:p14="http://schemas.microsoft.com/office/powerpoint/2010/main" val="9155272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965253" y="6239864"/>
            <a:ext cx="8583004" cy="43088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4" name="CuadroTexto 13">
            <a:extLst>
              <a:ext uri="{FF2B5EF4-FFF2-40B4-BE49-F238E27FC236}">
                <a16:creationId xmlns:a16="http://schemas.microsoft.com/office/drawing/2014/main" id="{5EBC2F11-DE94-C36A-4AFC-A86A3AF990BA}"/>
              </a:ext>
            </a:extLst>
          </p:cNvPr>
          <p:cNvSpPr txBox="1"/>
          <p:nvPr/>
        </p:nvSpPr>
        <p:spPr>
          <a:xfrm>
            <a:off x="4338081" y="6239864"/>
            <a:ext cx="3812751" cy="430887"/>
          </a:xfrm>
          <a:prstGeom prst="rect">
            <a:avLst/>
          </a:prstGeom>
          <a:noFill/>
        </p:spPr>
        <p:txBody>
          <a:bodyPr wrap="square" rtlCol="0">
            <a:spAutoFit/>
          </a:bodyPr>
          <a:lstStyle/>
          <a:p>
            <a:pPr algn="ctr"/>
            <a:r>
              <a:rPr lang="es-419" sz="1100" b="1" u="sng" dirty="0">
                <a:solidFill>
                  <a:schemeClr val="bg1"/>
                </a:solidFill>
              </a:rPr>
              <a:t>MODULO 1</a:t>
            </a:r>
            <a:endParaRPr lang="es-419" sz="1100" b="1" dirty="0">
              <a:solidFill>
                <a:schemeClr val="bg1"/>
              </a:solidFill>
            </a:endParaRPr>
          </a:p>
          <a:p>
            <a:pPr algn="ctr"/>
            <a:r>
              <a:rPr lang="es-419" sz="1100" b="1" kern="100" dirty="0">
                <a:ln>
                  <a:noFill/>
                </a:ln>
                <a:solidFill>
                  <a:schemeClr val="bg1"/>
                </a:solidFill>
                <a:effectLst/>
                <a:latin typeface="ADLaM Display" panose="02010000000000000000" pitchFamily="2" charset="0"/>
                <a:ea typeface="Calibri" panose="020F0502020204030204" pitchFamily="34" charset="0"/>
                <a:cs typeface="Times New Roman" panose="02020603050405020304" pitchFamily="18" charset="0"/>
              </a:rPr>
              <a:t>PROFESIONALIZACIÓN DE LIDERES DE SEGURIDAD</a:t>
            </a:r>
            <a:r>
              <a:rPr lang="es-419" sz="1100" b="1" dirty="0">
                <a:solidFill>
                  <a:schemeClr val="bg1"/>
                </a:solidFill>
              </a:rPr>
              <a:t>  </a:t>
            </a:r>
            <a:endParaRPr lang="es-MX" sz="1100" b="1" dirty="0">
              <a:solidFill>
                <a:schemeClr val="bg1"/>
              </a:solidFill>
            </a:endParaRPr>
          </a:p>
        </p:txBody>
      </p:sp>
      <p:sp>
        <p:nvSpPr>
          <p:cNvPr id="15" name="CuadroTexto 14">
            <a:extLst>
              <a:ext uri="{FF2B5EF4-FFF2-40B4-BE49-F238E27FC236}">
                <a16:creationId xmlns:a16="http://schemas.microsoft.com/office/drawing/2014/main" id="{23B85BB2-428A-4648-2E24-E77E5963CF55}"/>
              </a:ext>
            </a:extLst>
          </p:cNvPr>
          <p:cNvSpPr txBox="1"/>
          <p:nvPr/>
        </p:nvSpPr>
        <p:spPr>
          <a:xfrm>
            <a:off x="4412925" y="-152404"/>
            <a:ext cx="3599684" cy="954107"/>
          </a:xfrm>
          <a:prstGeom prst="rect">
            <a:avLst/>
          </a:prstGeom>
          <a:noFill/>
        </p:spPr>
        <p:txBody>
          <a:bodyPr wrap="square" rtlCol="0">
            <a:spAutoFit/>
          </a:bodyPr>
          <a:lstStyle/>
          <a:p>
            <a:pPr algn="ctr"/>
            <a:endPar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sz="1400"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sz="1400"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927057" cy="907628"/>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663698" y="6163586"/>
            <a:ext cx="1370080" cy="475559"/>
          </a:xfrm>
          <a:prstGeom prst="rect">
            <a:avLst/>
          </a:prstGeom>
        </p:spPr>
      </p:pic>
      <p:cxnSp>
        <p:nvCxnSpPr>
          <p:cNvPr id="3" name="Conector recto 2">
            <a:extLst>
              <a:ext uri="{FF2B5EF4-FFF2-40B4-BE49-F238E27FC236}">
                <a16:creationId xmlns:a16="http://schemas.microsoft.com/office/drawing/2014/main" id="{27E09B78-42F5-81C0-6D40-17FE20884384}"/>
              </a:ext>
            </a:extLst>
          </p:cNvPr>
          <p:cNvCxnSpPr>
            <a:cxnSpLocks/>
          </p:cNvCxnSpPr>
          <p:nvPr/>
        </p:nvCxnSpPr>
        <p:spPr>
          <a:xfrm flipV="1">
            <a:off x="1965253" y="628369"/>
            <a:ext cx="9192604" cy="13884"/>
          </a:xfrm>
          <a:prstGeom prst="line">
            <a:avLst/>
          </a:prstGeom>
          <a:ln w="95250">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716C4896-5932-E211-4D3B-7AFA682403FB}"/>
              </a:ext>
            </a:extLst>
          </p:cNvPr>
          <p:cNvSpPr txBox="1"/>
          <p:nvPr/>
        </p:nvSpPr>
        <p:spPr>
          <a:xfrm>
            <a:off x="2362195" y="628370"/>
            <a:ext cx="8425542" cy="586699"/>
          </a:xfrm>
          <a:prstGeom prst="rect">
            <a:avLst/>
          </a:prstGeom>
          <a:noFill/>
        </p:spPr>
        <p:txBody>
          <a:bodyPr wrap="square">
            <a:spAutoFit/>
          </a:bodyPr>
          <a:lstStyle/>
          <a:p>
            <a:pPr algn="ctr">
              <a:lnSpc>
                <a:spcPct val="150000"/>
              </a:lnSpc>
              <a:spcAft>
                <a:spcPts val="800"/>
              </a:spcAft>
            </a:pPr>
            <a:r>
              <a:rPr lang="es-419" sz="2400" b="1" kern="100" dirty="0">
                <a:latin typeface="Arial" panose="020B0604020202020204" pitchFamily="34" charset="0"/>
                <a:ea typeface="Calibri" panose="020F0502020204030204" pitchFamily="34" charset="0"/>
                <a:cs typeface="Times New Roman" panose="02020603050405020304" pitchFamily="18" charset="0"/>
              </a:rPr>
              <a:t>ALCANCE DE LA NORMATIVIDAD OFICIAL EN MEXICO </a:t>
            </a:r>
            <a:endParaRPr lang="es-MX"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uadroTexto 1">
            <a:extLst>
              <a:ext uri="{FF2B5EF4-FFF2-40B4-BE49-F238E27FC236}">
                <a16:creationId xmlns:a16="http://schemas.microsoft.com/office/drawing/2014/main" id="{264CB584-2E6B-3059-1538-9FE9B0CD958A}"/>
              </a:ext>
            </a:extLst>
          </p:cNvPr>
          <p:cNvSpPr txBox="1"/>
          <p:nvPr/>
        </p:nvSpPr>
        <p:spPr>
          <a:xfrm>
            <a:off x="1845506" y="1412378"/>
            <a:ext cx="9464751" cy="461665"/>
          </a:xfrm>
          <a:prstGeom prst="rect">
            <a:avLst/>
          </a:prstGeom>
          <a:noFill/>
        </p:spPr>
        <p:txBody>
          <a:bodyPr wrap="square" rtlCol="0">
            <a:spAutoFit/>
          </a:bodyPr>
          <a:lstStyle/>
          <a:p>
            <a:r>
              <a:rPr lang="es-419" sz="2400" u="sng" dirty="0">
                <a:cs typeface="Arial" panose="020B0604020202020204" pitchFamily="34" charset="0"/>
              </a:rPr>
              <a:t>CONTEXTO ACTUAL DE LAS NORMAS OFICIALES MEXICANAS.</a:t>
            </a:r>
            <a:endParaRPr lang="es-MX" sz="2400" u="sng" dirty="0">
              <a:cs typeface="Arial" panose="020B0604020202020204" pitchFamily="34" charset="0"/>
            </a:endParaRPr>
          </a:p>
        </p:txBody>
      </p:sp>
      <p:sp>
        <p:nvSpPr>
          <p:cNvPr id="8" name="CuadroTexto 7">
            <a:extLst>
              <a:ext uri="{FF2B5EF4-FFF2-40B4-BE49-F238E27FC236}">
                <a16:creationId xmlns:a16="http://schemas.microsoft.com/office/drawing/2014/main" id="{97879628-785B-0B9D-DDD3-41FA22C6CD80}"/>
              </a:ext>
            </a:extLst>
          </p:cNvPr>
          <p:cNvSpPr txBox="1"/>
          <p:nvPr/>
        </p:nvSpPr>
        <p:spPr>
          <a:xfrm>
            <a:off x="4713513" y="6607627"/>
            <a:ext cx="3015344" cy="281231"/>
          </a:xfrm>
          <a:prstGeom prst="rect">
            <a:avLst/>
          </a:prstGeom>
          <a:noFill/>
        </p:spPr>
        <p:txBody>
          <a:bodyPr wrap="square">
            <a:spAutoFit/>
          </a:bodyPr>
          <a:lstStyle/>
          <a:p>
            <a:pPr algn="ctr">
              <a:lnSpc>
                <a:spcPct val="107000"/>
              </a:lnSpc>
              <a:spcAft>
                <a:spcPts val="800"/>
              </a:spcAft>
            </a:pPr>
            <a:r>
              <a:rPr lang="es-MX"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www.emprendedoresehs.com</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uadroTexto 6">
            <a:extLst>
              <a:ext uri="{FF2B5EF4-FFF2-40B4-BE49-F238E27FC236}">
                <a16:creationId xmlns:a16="http://schemas.microsoft.com/office/drawing/2014/main" id="{BCBDFBA9-72E7-E84C-7A31-DDF65171CEAC}"/>
              </a:ext>
            </a:extLst>
          </p:cNvPr>
          <p:cNvSpPr txBox="1"/>
          <p:nvPr/>
        </p:nvSpPr>
        <p:spPr>
          <a:xfrm>
            <a:off x="1856392" y="2058204"/>
            <a:ext cx="7766580" cy="1015663"/>
          </a:xfrm>
          <a:prstGeom prst="rect">
            <a:avLst/>
          </a:prstGeom>
          <a:noFill/>
        </p:spPr>
        <p:txBody>
          <a:bodyPr wrap="square">
            <a:spAutoFit/>
          </a:bodyPr>
          <a:lstStyle/>
          <a:p>
            <a:r>
              <a:rPr lang="es-419" sz="2000" b="0" u="none" strike="noStrike" dirty="0">
                <a:effectLst/>
                <a:latin typeface="Google Sans"/>
              </a:rPr>
              <a:t>Las Normas Oficiales Mexicanas emitidas por la </a:t>
            </a:r>
            <a:r>
              <a:rPr lang="es-419" sz="2000" b="0" u="none" strike="noStrike" dirty="0">
                <a:effectLst/>
                <a:latin typeface="Google Sans"/>
                <a:hlinkClick r:id="rId5">
                  <a:extLst>
                    <a:ext uri="{A12FA001-AC4F-418D-AE19-62706E023703}">
                      <ahyp:hlinkClr xmlns:ahyp="http://schemas.microsoft.com/office/drawing/2018/hyperlinkcolor" val="tx"/>
                    </a:ext>
                  </a:extLst>
                </a:hlinkClick>
              </a:rPr>
              <a:t>Secretaría del Trabajo y Previsión Social</a:t>
            </a:r>
            <a:r>
              <a:rPr lang="es-419" sz="2000" dirty="0"/>
              <a:t> (Normas STPS) se dividen en </a:t>
            </a:r>
            <a:r>
              <a:rPr lang="es-419" sz="2000" b="1" u="none" strike="noStrike" dirty="0">
                <a:effectLst/>
                <a:latin typeface="Google Sans"/>
              </a:rPr>
              <a:t>cinco categorías</a:t>
            </a:r>
            <a:r>
              <a:rPr lang="es-419" sz="2000" dirty="0"/>
              <a:t> para prevenir accidentes y enfermedades laborales:</a:t>
            </a:r>
          </a:p>
        </p:txBody>
      </p:sp>
      <p:sp>
        <p:nvSpPr>
          <p:cNvPr id="10" name="CuadroTexto 9">
            <a:extLst>
              <a:ext uri="{FF2B5EF4-FFF2-40B4-BE49-F238E27FC236}">
                <a16:creationId xmlns:a16="http://schemas.microsoft.com/office/drawing/2014/main" id="{C9EFA5E3-D90E-2E3E-76A7-6E7D539AB4B2}"/>
              </a:ext>
            </a:extLst>
          </p:cNvPr>
          <p:cNvSpPr txBox="1"/>
          <p:nvPr/>
        </p:nvSpPr>
        <p:spPr>
          <a:xfrm>
            <a:off x="1845505" y="3196920"/>
            <a:ext cx="8593895" cy="2862322"/>
          </a:xfrm>
          <a:prstGeom prst="rect">
            <a:avLst/>
          </a:prstGeom>
          <a:noFill/>
        </p:spPr>
        <p:txBody>
          <a:bodyPr wrap="square">
            <a:spAutoFit/>
          </a:bodyPr>
          <a:lstStyle/>
          <a:p>
            <a:r>
              <a:rPr lang="es-419" sz="2000" dirty="0"/>
              <a:t>Seguridad: Previenen accidentes en instalaciones y maquinaria.</a:t>
            </a:r>
          </a:p>
          <a:p>
            <a:endParaRPr lang="es-419" sz="2000" dirty="0"/>
          </a:p>
          <a:p>
            <a:r>
              <a:rPr lang="es-419" sz="2000" dirty="0"/>
              <a:t>Salud: Evitan enfermedades por agentes ambientales</a:t>
            </a:r>
          </a:p>
          <a:p>
            <a:endParaRPr lang="es-419" sz="2000" dirty="0"/>
          </a:p>
          <a:p>
            <a:r>
              <a:rPr lang="es-419" sz="2000" dirty="0"/>
              <a:t>Organización: Requisitos administrativos y de gestión. </a:t>
            </a:r>
          </a:p>
          <a:p>
            <a:endParaRPr lang="es-419" sz="2000" dirty="0"/>
          </a:p>
          <a:p>
            <a:r>
              <a:rPr lang="es-419" sz="2000" dirty="0"/>
              <a:t>Específicas: Aplican a industrias particulares. </a:t>
            </a:r>
          </a:p>
          <a:p>
            <a:endParaRPr lang="es-419" sz="2000" dirty="0"/>
          </a:p>
          <a:p>
            <a:r>
              <a:rPr lang="es-419" sz="2000" dirty="0"/>
              <a:t>Producto: Características de equipos de protección.</a:t>
            </a:r>
            <a:endParaRPr lang="es-MX" sz="2000" dirty="0"/>
          </a:p>
        </p:txBody>
      </p:sp>
    </p:spTree>
    <p:extLst>
      <p:ext uri="{BB962C8B-B14F-4D97-AF65-F5344CB8AC3E}">
        <p14:creationId xmlns:p14="http://schemas.microsoft.com/office/powerpoint/2010/main" val="6670057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965253" y="6239864"/>
            <a:ext cx="8583004" cy="43088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4" name="CuadroTexto 13">
            <a:extLst>
              <a:ext uri="{FF2B5EF4-FFF2-40B4-BE49-F238E27FC236}">
                <a16:creationId xmlns:a16="http://schemas.microsoft.com/office/drawing/2014/main" id="{5EBC2F11-DE94-C36A-4AFC-A86A3AF990BA}"/>
              </a:ext>
            </a:extLst>
          </p:cNvPr>
          <p:cNvSpPr txBox="1"/>
          <p:nvPr/>
        </p:nvSpPr>
        <p:spPr>
          <a:xfrm>
            <a:off x="4338081" y="6239864"/>
            <a:ext cx="3812751" cy="430887"/>
          </a:xfrm>
          <a:prstGeom prst="rect">
            <a:avLst/>
          </a:prstGeom>
          <a:noFill/>
        </p:spPr>
        <p:txBody>
          <a:bodyPr wrap="square" rtlCol="0">
            <a:spAutoFit/>
          </a:bodyPr>
          <a:lstStyle/>
          <a:p>
            <a:pPr algn="ctr"/>
            <a:r>
              <a:rPr lang="es-419" sz="1100" b="1" u="sng" dirty="0">
                <a:solidFill>
                  <a:schemeClr val="bg1"/>
                </a:solidFill>
              </a:rPr>
              <a:t>MODULO 1</a:t>
            </a:r>
            <a:endParaRPr lang="es-419" sz="1100" b="1" dirty="0">
              <a:solidFill>
                <a:schemeClr val="bg1"/>
              </a:solidFill>
            </a:endParaRPr>
          </a:p>
          <a:p>
            <a:pPr algn="ctr"/>
            <a:r>
              <a:rPr lang="es-419" sz="1100" b="1" kern="100" dirty="0">
                <a:ln>
                  <a:noFill/>
                </a:ln>
                <a:solidFill>
                  <a:schemeClr val="bg1"/>
                </a:solidFill>
                <a:effectLst/>
                <a:latin typeface="ADLaM Display" panose="02010000000000000000" pitchFamily="2" charset="0"/>
                <a:ea typeface="Calibri" panose="020F0502020204030204" pitchFamily="34" charset="0"/>
                <a:cs typeface="Times New Roman" panose="02020603050405020304" pitchFamily="18" charset="0"/>
              </a:rPr>
              <a:t>PROFESIONALIZACIÓN DE LIDERES DE SEGURIDAD</a:t>
            </a:r>
            <a:r>
              <a:rPr lang="es-419" sz="1100" b="1" dirty="0">
                <a:solidFill>
                  <a:schemeClr val="bg1"/>
                </a:solidFill>
              </a:rPr>
              <a:t>  </a:t>
            </a:r>
            <a:endParaRPr lang="es-MX" sz="1100" b="1" dirty="0">
              <a:solidFill>
                <a:schemeClr val="bg1"/>
              </a:solidFill>
            </a:endParaRPr>
          </a:p>
        </p:txBody>
      </p:sp>
      <p:sp>
        <p:nvSpPr>
          <p:cNvPr id="15" name="CuadroTexto 14">
            <a:extLst>
              <a:ext uri="{FF2B5EF4-FFF2-40B4-BE49-F238E27FC236}">
                <a16:creationId xmlns:a16="http://schemas.microsoft.com/office/drawing/2014/main" id="{23B85BB2-428A-4648-2E24-E77E5963CF55}"/>
              </a:ext>
            </a:extLst>
          </p:cNvPr>
          <p:cNvSpPr txBox="1"/>
          <p:nvPr/>
        </p:nvSpPr>
        <p:spPr>
          <a:xfrm>
            <a:off x="4412925" y="-152404"/>
            <a:ext cx="3599684" cy="954107"/>
          </a:xfrm>
          <a:prstGeom prst="rect">
            <a:avLst/>
          </a:prstGeom>
          <a:noFill/>
        </p:spPr>
        <p:txBody>
          <a:bodyPr wrap="square" rtlCol="0">
            <a:spAutoFit/>
          </a:bodyPr>
          <a:lstStyle/>
          <a:p>
            <a:pPr algn="ctr"/>
            <a:endPar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sz="1400"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sz="1400"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927057" cy="907628"/>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663698" y="6163586"/>
            <a:ext cx="1370080" cy="475559"/>
          </a:xfrm>
          <a:prstGeom prst="rect">
            <a:avLst/>
          </a:prstGeom>
        </p:spPr>
      </p:pic>
      <p:cxnSp>
        <p:nvCxnSpPr>
          <p:cNvPr id="3" name="Conector recto 2">
            <a:extLst>
              <a:ext uri="{FF2B5EF4-FFF2-40B4-BE49-F238E27FC236}">
                <a16:creationId xmlns:a16="http://schemas.microsoft.com/office/drawing/2014/main" id="{27E09B78-42F5-81C0-6D40-17FE20884384}"/>
              </a:ext>
            </a:extLst>
          </p:cNvPr>
          <p:cNvCxnSpPr>
            <a:cxnSpLocks/>
          </p:cNvCxnSpPr>
          <p:nvPr/>
        </p:nvCxnSpPr>
        <p:spPr>
          <a:xfrm flipV="1">
            <a:off x="1965253" y="628369"/>
            <a:ext cx="9192604" cy="13884"/>
          </a:xfrm>
          <a:prstGeom prst="line">
            <a:avLst/>
          </a:prstGeom>
          <a:ln w="95250">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716C4896-5932-E211-4D3B-7AFA682403FB}"/>
              </a:ext>
            </a:extLst>
          </p:cNvPr>
          <p:cNvSpPr txBox="1"/>
          <p:nvPr/>
        </p:nvSpPr>
        <p:spPr>
          <a:xfrm>
            <a:off x="2362195" y="628370"/>
            <a:ext cx="8425542" cy="586699"/>
          </a:xfrm>
          <a:prstGeom prst="rect">
            <a:avLst/>
          </a:prstGeom>
          <a:noFill/>
        </p:spPr>
        <p:txBody>
          <a:bodyPr wrap="square">
            <a:spAutoFit/>
          </a:bodyPr>
          <a:lstStyle/>
          <a:p>
            <a:pPr algn="ctr">
              <a:lnSpc>
                <a:spcPct val="150000"/>
              </a:lnSpc>
              <a:spcAft>
                <a:spcPts val="800"/>
              </a:spcAft>
            </a:pPr>
            <a:r>
              <a:rPr lang="es-419" sz="2400" b="1" kern="100" dirty="0">
                <a:latin typeface="Arial" panose="020B0604020202020204" pitchFamily="34" charset="0"/>
                <a:ea typeface="Calibri" panose="020F0502020204030204" pitchFamily="34" charset="0"/>
                <a:cs typeface="Times New Roman" panose="02020603050405020304" pitchFamily="18" charset="0"/>
              </a:rPr>
              <a:t>ALCANCE DE LA NORMATIVIDAD OFICIAL EN MEXICO </a:t>
            </a:r>
            <a:endParaRPr lang="es-MX"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uadroTexto 1">
            <a:extLst>
              <a:ext uri="{FF2B5EF4-FFF2-40B4-BE49-F238E27FC236}">
                <a16:creationId xmlns:a16="http://schemas.microsoft.com/office/drawing/2014/main" id="{264CB584-2E6B-3059-1538-9FE9B0CD958A}"/>
              </a:ext>
            </a:extLst>
          </p:cNvPr>
          <p:cNvSpPr txBox="1"/>
          <p:nvPr/>
        </p:nvSpPr>
        <p:spPr>
          <a:xfrm>
            <a:off x="1845506" y="1412378"/>
            <a:ext cx="9464751" cy="461665"/>
          </a:xfrm>
          <a:prstGeom prst="rect">
            <a:avLst/>
          </a:prstGeom>
          <a:noFill/>
        </p:spPr>
        <p:txBody>
          <a:bodyPr wrap="square" rtlCol="0">
            <a:spAutoFit/>
          </a:bodyPr>
          <a:lstStyle/>
          <a:p>
            <a:r>
              <a:rPr lang="es-419" sz="2400" u="sng" dirty="0">
                <a:cs typeface="Arial" panose="020B0604020202020204" pitchFamily="34" charset="0"/>
              </a:rPr>
              <a:t>CONTEXTO ACTUAL DE LAS NORMAS OFICIALES MEXICANAS.</a:t>
            </a:r>
            <a:endParaRPr lang="es-MX" sz="2400" u="sng" dirty="0">
              <a:cs typeface="Arial" panose="020B0604020202020204" pitchFamily="34" charset="0"/>
            </a:endParaRPr>
          </a:p>
        </p:txBody>
      </p:sp>
      <p:sp>
        <p:nvSpPr>
          <p:cNvPr id="8" name="CuadroTexto 7">
            <a:extLst>
              <a:ext uri="{FF2B5EF4-FFF2-40B4-BE49-F238E27FC236}">
                <a16:creationId xmlns:a16="http://schemas.microsoft.com/office/drawing/2014/main" id="{97879628-785B-0B9D-DDD3-41FA22C6CD80}"/>
              </a:ext>
            </a:extLst>
          </p:cNvPr>
          <p:cNvSpPr txBox="1"/>
          <p:nvPr/>
        </p:nvSpPr>
        <p:spPr>
          <a:xfrm>
            <a:off x="4713513" y="6607627"/>
            <a:ext cx="3015344" cy="281231"/>
          </a:xfrm>
          <a:prstGeom prst="rect">
            <a:avLst/>
          </a:prstGeom>
          <a:noFill/>
        </p:spPr>
        <p:txBody>
          <a:bodyPr wrap="square">
            <a:spAutoFit/>
          </a:bodyPr>
          <a:lstStyle/>
          <a:p>
            <a:pPr algn="ctr">
              <a:lnSpc>
                <a:spcPct val="107000"/>
              </a:lnSpc>
              <a:spcAft>
                <a:spcPts val="800"/>
              </a:spcAft>
            </a:pPr>
            <a:r>
              <a:rPr lang="es-MX"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www.emprendedoresehs.com</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uadroTexto 6">
            <a:extLst>
              <a:ext uri="{FF2B5EF4-FFF2-40B4-BE49-F238E27FC236}">
                <a16:creationId xmlns:a16="http://schemas.microsoft.com/office/drawing/2014/main" id="{BCBDFBA9-72E7-E84C-7A31-DDF65171CEAC}"/>
              </a:ext>
            </a:extLst>
          </p:cNvPr>
          <p:cNvSpPr txBox="1"/>
          <p:nvPr/>
        </p:nvSpPr>
        <p:spPr>
          <a:xfrm>
            <a:off x="1856392" y="2058204"/>
            <a:ext cx="7766580" cy="1015663"/>
          </a:xfrm>
          <a:prstGeom prst="rect">
            <a:avLst/>
          </a:prstGeom>
          <a:noFill/>
        </p:spPr>
        <p:txBody>
          <a:bodyPr wrap="square">
            <a:spAutoFit/>
          </a:bodyPr>
          <a:lstStyle/>
          <a:p>
            <a:r>
              <a:rPr lang="es-419" sz="2000" b="0" u="none" strike="noStrike" dirty="0">
                <a:effectLst/>
                <a:latin typeface="Google Sans"/>
              </a:rPr>
              <a:t>Las Normas Oficiales Mexicanas emitidas por la </a:t>
            </a:r>
            <a:r>
              <a:rPr lang="es-419" sz="2000" b="0" u="none" strike="noStrike" dirty="0">
                <a:effectLst/>
                <a:latin typeface="Google Sans"/>
                <a:hlinkClick r:id="rId5">
                  <a:extLst>
                    <a:ext uri="{A12FA001-AC4F-418D-AE19-62706E023703}">
                      <ahyp:hlinkClr xmlns:ahyp="http://schemas.microsoft.com/office/drawing/2018/hyperlinkcolor" val="tx"/>
                    </a:ext>
                  </a:extLst>
                </a:hlinkClick>
              </a:rPr>
              <a:t>Secretaría del Trabajo y Previsión Social</a:t>
            </a:r>
            <a:r>
              <a:rPr lang="es-419" sz="2000" dirty="0"/>
              <a:t> (Normas STPS) se dividen en </a:t>
            </a:r>
            <a:r>
              <a:rPr lang="es-419" sz="2000" b="1" u="none" strike="noStrike" dirty="0">
                <a:effectLst/>
                <a:latin typeface="Google Sans"/>
              </a:rPr>
              <a:t>cinco categorías</a:t>
            </a:r>
            <a:r>
              <a:rPr lang="es-419" sz="2000" dirty="0"/>
              <a:t> para prevenir accidentes y enfermedades laborales:</a:t>
            </a:r>
          </a:p>
        </p:txBody>
      </p:sp>
    </p:spTree>
    <p:extLst>
      <p:ext uri="{BB962C8B-B14F-4D97-AF65-F5344CB8AC3E}">
        <p14:creationId xmlns:p14="http://schemas.microsoft.com/office/powerpoint/2010/main" val="8921928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990109BF-CA77-77CD-B877-BBDD4F3736C9}"/>
              </a:ext>
            </a:extLst>
          </p:cNvPr>
          <p:cNvSpPr txBox="1"/>
          <p:nvPr/>
        </p:nvSpPr>
        <p:spPr>
          <a:xfrm>
            <a:off x="4566557" y="6464939"/>
            <a:ext cx="4294414" cy="276999"/>
          </a:xfrm>
          <a:prstGeom prst="rect">
            <a:avLst/>
          </a:prstGeom>
          <a:noFill/>
        </p:spPr>
        <p:txBody>
          <a:bodyPr wrap="square" rtlCol="0">
            <a:spAutoFit/>
          </a:bodyPr>
          <a:lstStyle/>
          <a:p>
            <a:pPr algn="ctr"/>
            <a:r>
              <a:rPr lang="es-419" sz="1200" b="1" dirty="0"/>
              <a:t>CUADERNO DE ACTIVIDADES Y EVALUACIONES </a:t>
            </a:r>
            <a:endParaRPr lang="es-MX" sz="1200" b="1" dirty="0"/>
          </a:p>
        </p:txBody>
      </p:sp>
      <p:sp>
        <p:nvSpPr>
          <p:cNvPr id="13" name="CuadroTexto 12">
            <a:extLst>
              <a:ext uri="{FF2B5EF4-FFF2-40B4-BE49-F238E27FC236}">
                <a16:creationId xmlns:a16="http://schemas.microsoft.com/office/drawing/2014/main" id="{364CD6A0-DED8-8549-E792-365856AC9B5A}"/>
              </a:ext>
            </a:extLst>
          </p:cNvPr>
          <p:cNvSpPr txBox="1"/>
          <p:nvPr/>
        </p:nvSpPr>
        <p:spPr>
          <a:xfrm>
            <a:off x="5154387" y="6602194"/>
            <a:ext cx="3009900" cy="281231"/>
          </a:xfrm>
          <a:prstGeom prst="rect">
            <a:avLst/>
          </a:prstGeom>
          <a:noFill/>
        </p:spPr>
        <p:txBody>
          <a:bodyPr wrap="square">
            <a:spAutoFit/>
          </a:bodyPr>
          <a:lstStyle/>
          <a:p>
            <a:pPr algn="ctr">
              <a:lnSpc>
                <a:spcPct val="107000"/>
              </a:lnSpc>
              <a:spcAft>
                <a:spcPts val="800"/>
              </a:spcAft>
            </a:pPr>
            <a:r>
              <a:rPr lang="es-MX"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www.emprendedoresehs.com</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3"/>
          <a:stretch>
            <a:fillRect/>
          </a:stretch>
        </p:blipFill>
        <p:spPr>
          <a:xfrm>
            <a:off x="370115" y="101775"/>
            <a:ext cx="1012371" cy="991154"/>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4"/>
          <a:srcRect l="11857" t="26858" r="11714" b="25714"/>
          <a:stretch/>
        </p:blipFill>
        <p:spPr>
          <a:xfrm>
            <a:off x="10776859" y="6381817"/>
            <a:ext cx="1099456" cy="381625"/>
          </a:xfrm>
          <a:prstGeom prst="rect">
            <a:avLst/>
          </a:prstGeom>
        </p:spPr>
      </p:pic>
      <p:sp>
        <p:nvSpPr>
          <p:cNvPr id="12" name="CuadroTexto 11">
            <a:extLst>
              <a:ext uri="{FF2B5EF4-FFF2-40B4-BE49-F238E27FC236}">
                <a16:creationId xmlns:a16="http://schemas.microsoft.com/office/drawing/2014/main" id="{99E50D7D-315C-3BFF-81AD-6ED2F196AD1A}"/>
              </a:ext>
            </a:extLst>
          </p:cNvPr>
          <p:cNvSpPr txBox="1"/>
          <p:nvPr/>
        </p:nvSpPr>
        <p:spPr>
          <a:xfrm>
            <a:off x="4859495" y="-87088"/>
            <a:ext cx="3599684" cy="892552"/>
          </a:xfrm>
          <a:prstGeom prst="rect">
            <a:avLst/>
          </a:prstGeom>
          <a:noFill/>
        </p:spPr>
        <p:txBody>
          <a:bodyPr wrap="square" rtlCol="0">
            <a:spAutoFit/>
          </a:bodyPr>
          <a:lstStyle/>
          <a:p>
            <a:pPr algn="ctr"/>
            <a:endParaRPr lang="es-419" sz="1200"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sz="1600"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sz="1200"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sz="1200" dirty="0"/>
          </a:p>
        </p:txBody>
      </p:sp>
      <p:cxnSp>
        <p:nvCxnSpPr>
          <p:cNvPr id="16" name="Conector recto 15">
            <a:extLst>
              <a:ext uri="{FF2B5EF4-FFF2-40B4-BE49-F238E27FC236}">
                <a16:creationId xmlns:a16="http://schemas.microsoft.com/office/drawing/2014/main" id="{00B3390B-5D52-CE8D-6A9E-378E7204DF69}"/>
              </a:ext>
            </a:extLst>
          </p:cNvPr>
          <p:cNvCxnSpPr/>
          <p:nvPr/>
        </p:nvCxnSpPr>
        <p:spPr>
          <a:xfrm>
            <a:off x="2188029" y="718455"/>
            <a:ext cx="8839200" cy="0"/>
          </a:xfrm>
          <a:prstGeom prst="line">
            <a:avLst/>
          </a:prstGeom>
          <a:ln w="50800"/>
        </p:spPr>
        <p:style>
          <a:lnRef idx="1">
            <a:schemeClr val="accent1"/>
          </a:lnRef>
          <a:fillRef idx="0">
            <a:schemeClr val="accent1"/>
          </a:fillRef>
          <a:effectRef idx="0">
            <a:schemeClr val="accent1"/>
          </a:effectRef>
          <a:fontRef idx="minor">
            <a:schemeClr val="tx1"/>
          </a:fontRef>
        </p:style>
      </p:cxnSp>
      <p:pic>
        <p:nvPicPr>
          <p:cNvPr id="2" name="Imagen 1">
            <a:extLst>
              <a:ext uri="{FF2B5EF4-FFF2-40B4-BE49-F238E27FC236}">
                <a16:creationId xmlns:a16="http://schemas.microsoft.com/office/drawing/2014/main" id="{1DCB5EC0-9F92-B5A0-17CA-77C7AB7A58FB}"/>
              </a:ext>
            </a:extLst>
          </p:cNvPr>
          <p:cNvPicPr>
            <a:picLocks noChangeAspect="1"/>
          </p:cNvPicPr>
          <p:nvPr/>
        </p:nvPicPr>
        <p:blipFill>
          <a:blip r:embed="rId5"/>
          <a:stretch>
            <a:fillRect/>
          </a:stretch>
        </p:blipFill>
        <p:spPr>
          <a:xfrm>
            <a:off x="1747157" y="1684601"/>
            <a:ext cx="8942614" cy="4780338"/>
          </a:xfrm>
          <a:prstGeom prst="rect">
            <a:avLst/>
          </a:prstGeom>
        </p:spPr>
      </p:pic>
      <p:sp>
        <p:nvSpPr>
          <p:cNvPr id="3" name="CuadroTexto 2">
            <a:extLst>
              <a:ext uri="{FF2B5EF4-FFF2-40B4-BE49-F238E27FC236}">
                <a16:creationId xmlns:a16="http://schemas.microsoft.com/office/drawing/2014/main" id="{A0B82F82-D08C-43E7-0B9C-E7433E713CCF}"/>
              </a:ext>
            </a:extLst>
          </p:cNvPr>
          <p:cNvSpPr txBox="1"/>
          <p:nvPr/>
        </p:nvSpPr>
        <p:spPr>
          <a:xfrm>
            <a:off x="2362195" y="628370"/>
            <a:ext cx="8425542" cy="586699"/>
          </a:xfrm>
          <a:prstGeom prst="rect">
            <a:avLst/>
          </a:prstGeom>
          <a:noFill/>
        </p:spPr>
        <p:txBody>
          <a:bodyPr wrap="square">
            <a:spAutoFit/>
          </a:bodyPr>
          <a:lstStyle/>
          <a:p>
            <a:pPr algn="ctr">
              <a:lnSpc>
                <a:spcPct val="150000"/>
              </a:lnSpc>
              <a:spcAft>
                <a:spcPts val="800"/>
              </a:spcAft>
            </a:pPr>
            <a:r>
              <a:rPr lang="es-419" sz="2400" b="1" kern="100" dirty="0">
                <a:latin typeface="Arial" panose="020B0604020202020204" pitchFamily="34" charset="0"/>
                <a:ea typeface="Calibri" panose="020F0502020204030204" pitchFamily="34" charset="0"/>
                <a:cs typeface="Times New Roman" panose="02020603050405020304" pitchFamily="18" charset="0"/>
              </a:rPr>
              <a:t>ALCANCE DE LA NORMATIVIDAD OFICIAL EN MEXICO </a:t>
            </a:r>
            <a:endParaRPr lang="es-MX"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uadroTexto 6">
            <a:extLst>
              <a:ext uri="{FF2B5EF4-FFF2-40B4-BE49-F238E27FC236}">
                <a16:creationId xmlns:a16="http://schemas.microsoft.com/office/drawing/2014/main" id="{C4066D78-4200-8173-C040-31C0B3BA8D58}"/>
              </a:ext>
            </a:extLst>
          </p:cNvPr>
          <p:cNvSpPr txBox="1"/>
          <p:nvPr/>
        </p:nvSpPr>
        <p:spPr>
          <a:xfrm>
            <a:off x="1834247" y="1189002"/>
            <a:ext cx="9492340" cy="646331"/>
          </a:xfrm>
          <a:prstGeom prst="rect">
            <a:avLst/>
          </a:prstGeom>
          <a:noFill/>
        </p:spPr>
        <p:txBody>
          <a:bodyPr wrap="square">
            <a:spAutoFit/>
          </a:bodyPr>
          <a:lstStyle/>
          <a:p>
            <a:r>
              <a:rPr kumimoji="0" lang="es-419"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La Ley Federal de Metrología y Normalización de México define el Sistema Mexicano de Evaluación de la Conformidad, que comprende la certificación obligatoria (NOM) </a:t>
            </a:r>
            <a:endParaRPr lang="es-MX" dirty="0"/>
          </a:p>
        </p:txBody>
      </p:sp>
    </p:spTree>
    <p:extLst>
      <p:ext uri="{BB962C8B-B14F-4D97-AF65-F5344CB8AC3E}">
        <p14:creationId xmlns:p14="http://schemas.microsoft.com/office/powerpoint/2010/main" val="30130053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965253" y="6239864"/>
            <a:ext cx="8583004" cy="43088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4" name="CuadroTexto 13">
            <a:extLst>
              <a:ext uri="{FF2B5EF4-FFF2-40B4-BE49-F238E27FC236}">
                <a16:creationId xmlns:a16="http://schemas.microsoft.com/office/drawing/2014/main" id="{5EBC2F11-DE94-C36A-4AFC-A86A3AF990BA}"/>
              </a:ext>
            </a:extLst>
          </p:cNvPr>
          <p:cNvSpPr txBox="1"/>
          <p:nvPr/>
        </p:nvSpPr>
        <p:spPr>
          <a:xfrm>
            <a:off x="4338081" y="6239864"/>
            <a:ext cx="3812751" cy="430887"/>
          </a:xfrm>
          <a:prstGeom prst="rect">
            <a:avLst/>
          </a:prstGeom>
          <a:noFill/>
        </p:spPr>
        <p:txBody>
          <a:bodyPr wrap="square" rtlCol="0">
            <a:spAutoFit/>
          </a:bodyPr>
          <a:lstStyle/>
          <a:p>
            <a:pPr algn="ctr"/>
            <a:r>
              <a:rPr lang="es-419" sz="1100" b="1" u="sng" dirty="0">
                <a:solidFill>
                  <a:schemeClr val="bg1"/>
                </a:solidFill>
              </a:rPr>
              <a:t>MODULO 1</a:t>
            </a:r>
            <a:endParaRPr lang="es-419" sz="1100" b="1" dirty="0">
              <a:solidFill>
                <a:schemeClr val="bg1"/>
              </a:solidFill>
            </a:endParaRPr>
          </a:p>
          <a:p>
            <a:pPr algn="ctr"/>
            <a:r>
              <a:rPr lang="es-419" sz="1100" b="1" kern="100" dirty="0">
                <a:ln>
                  <a:noFill/>
                </a:ln>
                <a:solidFill>
                  <a:schemeClr val="bg1"/>
                </a:solidFill>
                <a:effectLst/>
                <a:latin typeface="ADLaM Display" panose="02010000000000000000" pitchFamily="2" charset="0"/>
                <a:ea typeface="Calibri" panose="020F0502020204030204" pitchFamily="34" charset="0"/>
                <a:cs typeface="Times New Roman" panose="02020603050405020304" pitchFamily="18" charset="0"/>
              </a:rPr>
              <a:t>PROFESIONALIZACIÓN DE LIDERES DE SEGURIDAD</a:t>
            </a:r>
            <a:r>
              <a:rPr lang="es-419" sz="1100" b="1" dirty="0">
                <a:solidFill>
                  <a:schemeClr val="bg1"/>
                </a:solidFill>
              </a:rPr>
              <a:t>  </a:t>
            </a:r>
            <a:endParaRPr lang="es-MX" sz="1100" b="1" dirty="0">
              <a:solidFill>
                <a:schemeClr val="bg1"/>
              </a:solidFill>
            </a:endParaRPr>
          </a:p>
        </p:txBody>
      </p:sp>
      <p:sp>
        <p:nvSpPr>
          <p:cNvPr id="15" name="CuadroTexto 14">
            <a:extLst>
              <a:ext uri="{FF2B5EF4-FFF2-40B4-BE49-F238E27FC236}">
                <a16:creationId xmlns:a16="http://schemas.microsoft.com/office/drawing/2014/main" id="{23B85BB2-428A-4648-2E24-E77E5963CF55}"/>
              </a:ext>
            </a:extLst>
          </p:cNvPr>
          <p:cNvSpPr txBox="1"/>
          <p:nvPr/>
        </p:nvSpPr>
        <p:spPr>
          <a:xfrm>
            <a:off x="4412925" y="-152404"/>
            <a:ext cx="3599684" cy="954107"/>
          </a:xfrm>
          <a:prstGeom prst="rect">
            <a:avLst/>
          </a:prstGeom>
          <a:noFill/>
        </p:spPr>
        <p:txBody>
          <a:bodyPr wrap="square" rtlCol="0">
            <a:spAutoFit/>
          </a:bodyPr>
          <a:lstStyle/>
          <a:p>
            <a:pPr algn="ctr"/>
            <a:endPar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sz="1400"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sz="1400"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927057" cy="907628"/>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663698" y="6163586"/>
            <a:ext cx="1370080" cy="475559"/>
          </a:xfrm>
          <a:prstGeom prst="rect">
            <a:avLst/>
          </a:prstGeom>
        </p:spPr>
      </p:pic>
      <p:cxnSp>
        <p:nvCxnSpPr>
          <p:cNvPr id="3" name="Conector recto 2">
            <a:extLst>
              <a:ext uri="{FF2B5EF4-FFF2-40B4-BE49-F238E27FC236}">
                <a16:creationId xmlns:a16="http://schemas.microsoft.com/office/drawing/2014/main" id="{27E09B78-42F5-81C0-6D40-17FE20884384}"/>
              </a:ext>
            </a:extLst>
          </p:cNvPr>
          <p:cNvCxnSpPr>
            <a:cxnSpLocks/>
          </p:cNvCxnSpPr>
          <p:nvPr/>
        </p:nvCxnSpPr>
        <p:spPr>
          <a:xfrm flipV="1">
            <a:off x="1965253" y="628369"/>
            <a:ext cx="9192604" cy="13884"/>
          </a:xfrm>
          <a:prstGeom prst="line">
            <a:avLst/>
          </a:prstGeom>
          <a:ln w="95250">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716C4896-5932-E211-4D3B-7AFA682403FB}"/>
              </a:ext>
            </a:extLst>
          </p:cNvPr>
          <p:cNvSpPr txBox="1"/>
          <p:nvPr/>
        </p:nvSpPr>
        <p:spPr>
          <a:xfrm>
            <a:off x="2362195" y="628370"/>
            <a:ext cx="8425542" cy="586699"/>
          </a:xfrm>
          <a:prstGeom prst="rect">
            <a:avLst/>
          </a:prstGeom>
          <a:noFill/>
        </p:spPr>
        <p:txBody>
          <a:bodyPr wrap="square">
            <a:spAutoFit/>
          </a:bodyPr>
          <a:lstStyle/>
          <a:p>
            <a:pPr algn="ctr">
              <a:lnSpc>
                <a:spcPct val="150000"/>
              </a:lnSpc>
              <a:spcAft>
                <a:spcPts val="800"/>
              </a:spcAft>
            </a:pPr>
            <a:r>
              <a:rPr lang="es-419" sz="2400" b="1" kern="100" dirty="0">
                <a:latin typeface="Arial" panose="020B0604020202020204" pitchFamily="34" charset="0"/>
                <a:ea typeface="Calibri" panose="020F0502020204030204" pitchFamily="34" charset="0"/>
                <a:cs typeface="Times New Roman" panose="02020603050405020304" pitchFamily="18" charset="0"/>
              </a:rPr>
              <a:t>ALCANCE DE LA NORMATIVIDAD OFICIAL EN MEXICO </a:t>
            </a:r>
            <a:endParaRPr lang="es-MX"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uadroTexto 1">
            <a:extLst>
              <a:ext uri="{FF2B5EF4-FFF2-40B4-BE49-F238E27FC236}">
                <a16:creationId xmlns:a16="http://schemas.microsoft.com/office/drawing/2014/main" id="{264CB584-2E6B-3059-1538-9FE9B0CD958A}"/>
              </a:ext>
            </a:extLst>
          </p:cNvPr>
          <p:cNvSpPr txBox="1"/>
          <p:nvPr/>
        </p:nvSpPr>
        <p:spPr>
          <a:xfrm>
            <a:off x="1856391" y="1370534"/>
            <a:ext cx="9464751" cy="461665"/>
          </a:xfrm>
          <a:prstGeom prst="rect">
            <a:avLst/>
          </a:prstGeom>
          <a:noFill/>
        </p:spPr>
        <p:txBody>
          <a:bodyPr wrap="square" rtlCol="0">
            <a:spAutoFit/>
          </a:bodyPr>
          <a:lstStyle/>
          <a:p>
            <a:r>
              <a:rPr lang="es-419" sz="2400" u="sng" dirty="0">
                <a:cs typeface="Arial" panose="020B0604020202020204" pitchFamily="34" charset="0"/>
              </a:rPr>
              <a:t>CONTEXTO ACTUAL DE LAS NORMAS OFICIALES MEXICANAS.</a:t>
            </a:r>
            <a:endParaRPr lang="es-MX" sz="2400" u="sng" dirty="0">
              <a:cs typeface="Arial" panose="020B0604020202020204" pitchFamily="34" charset="0"/>
            </a:endParaRPr>
          </a:p>
        </p:txBody>
      </p:sp>
      <p:sp>
        <p:nvSpPr>
          <p:cNvPr id="8" name="CuadroTexto 7">
            <a:extLst>
              <a:ext uri="{FF2B5EF4-FFF2-40B4-BE49-F238E27FC236}">
                <a16:creationId xmlns:a16="http://schemas.microsoft.com/office/drawing/2014/main" id="{97879628-785B-0B9D-DDD3-41FA22C6CD80}"/>
              </a:ext>
            </a:extLst>
          </p:cNvPr>
          <p:cNvSpPr txBox="1"/>
          <p:nvPr/>
        </p:nvSpPr>
        <p:spPr>
          <a:xfrm>
            <a:off x="4713513" y="6607627"/>
            <a:ext cx="3015344" cy="281231"/>
          </a:xfrm>
          <a:prstGeom prst="rect">
            <a:avLst/>
          </a:prstGeom>
          <a:noFill/>
        </p:spPr>
        <p:txBody>
          <a:bodyPr wrap="square">
            <a:spAutoFit/>
          </a:bodyPr>
          <a:lstStyle/>
          <a:p>
            <a:pPr algn="ctr">
              <a:lnSpc>
                <a:spcPct val="107000"/>
              </a:lnSpc>
              <a:spcAft>
                <a:spcPts val="800"/>
              </a:spcAft>
            </a:pPr>
            <a:r>
              <a:rPr lang="es-MX"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www.emprendedoresehs.com</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uadroTexto 6">
            <a:extLst>
              <a:ext uri="{FF2B5EF4-FFF2-40B4-BE49-F238E27FC236}">
                <a16:creationId xmlns:a16="http://schemas.microsoft.com/office/drawing/2014/main" id="{BCBDFBA9-72E7-E84C-7A31-DDF65171CEAC}"/>
              </a:ext>
            </a:extLst>
          </p:cNvPr>
          <p:cNvSpPr txBox="1"/>
          <p:nvPr/>
        </p:nvSpPr>
        <p:spPr>
          <a:xfrm>
            <a:off x="1867277" y="1818712"/>
            <a:ext cx="7810123" cy="400110"/>
          </a:xfrm>
          <a:prstGeom prst="rect">
            <a:avLst/>
          </a:prstGeom>
          <a:noFill/>
        </p:spPr>
        <p:txBody>
          <a:bodyPr wrap="square">
            <a:spAutoFit/>
          </a:bodyPr>
          <a:lstStyle/>
          <a:p>
            <a:r>
              <a:rPr lang="es-419" sz="2000" b="0" u="none" strike="noStrike" dirty="0">
                <a:effectLst/>
                <a:latin typeface="Google Sans"/>
              </a:rPr>
              <a:t>Las Normas Oficiales Mexicanas emitidas por la </a:t>
            </a:r>
            <a:r>
              <a:rPr lang="es-419" sz="2000" dirty="0">
                <a:latin typeface="Google Sans"/>
              </a:rPr>
              <a:t>STPS</a:t>
            </a:r>
            <a:r>
              <a:rPr lang="es-419" sz="2000" dirty="0"/>
              <a:t> son las siguientes</a:t>
            </a:r>
          </a:p>
        </p:txBody>
      </p:sp>
      <p:pic>
        <p:nvPicPr>
          <p:cNvPr id="4" name="Imagen 3">
            <a:extLst>
              <a:ext uri="{FF2B5EF4-FFF2-40B4-BE49-F238E27FC236}">
                <a16:creationId xmlns:a16="http://schemas.microsoft.com/office/drawing/2014/main" id="{873594A1-6706-51BC-5AC8-CFCC97E6371D}"/>
              </a:ext>
            </a:extLst>
          </p:cNvPr>
          <p:cNvPicPr>
            <a:picLocks noChangeAspect="1"/>
          </p:cNvPicPr>
          <p:nvPr/>
        </p:nvPicPr>
        <p:blipFill>
          <a:blip r:embed="rId5"/>
          <a:stretch>
            <a:fillRect/>
          </a:stretch>
        </p:blipFill>
        <p:spPr>
          <a:xfrm>
            <a:off x="370115" y="2305910"/>
            <a:ext cx="11352218" cy="3933954"/>
          </a:xfrm>
          <a:prstGeom prst="rect">
            <a:avLst/>
          </a:prstGeom>
        </p:spPr>
      </p:pic>
    </p:spTree>
    <p:extLst>
      <p:ext uri="{BB962C8B-B14F-4D97-AF65-F5344CB8AC3E}">
        <p14:creationId xmlns:p14="http://schemas.microsoft.com/office/powerpoint/2010/main" val="9836567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480460" y="1317171"/>
            <a:ext cx="8882471" cy="497477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5" name="CuadroTexto 14">
            <a:extLst>
              <a:ext uri="{FF2B5EF4-FFF2-40B4-BE49-F238E27FC236}">
                <a16:creationId xmlns:a16="http://schemas.microsoft.com/office/drawing/2014/main" id="{23B85BB2-428A-4648-2E24-E77E5963CF55}"/>
              </a:ext>
            </a:extLst>
          </p:cNvPr>
          <p:cNvSpPr txBox="1"/>
          <p:nvPr/>
        </p:nvSpPr>
        <p:spPr>
          <a:xfrm>
            <a:off x="3512247" y="-43623"/>
            <a:ext cx="4956835" cy="1200329"/>
          </a:xfrm>
          <a:prstGeom prst="rect">
            <a:avLst/>
          </a:prstGeom>
          <a:noFill/>
        </p:spPr>
        <p:txBody>
          <a:bodyPr wrap="square" rtlCol="0">
            <a:spAutoFit/>
          </a:bodyPr>
          <a:lstStyle/>
          <a:p>
            <a:pPr algn="ctr"/>
            <a:endParaRPr lang="es-419"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1012371" cy="991154"/>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264957" y="199283"/>
            <a:ext cx="1589586" cy="551751"/>
          </a:xfrm>
          <a:prstGeom prst="rect">
            <a:avLst/>
          </a:prstGeom>
        </p:spPr>
      </p:pic>
      <p:sp>
        <p:nvSpPr>
          <p:cNvPr id="17" name="CuadroTexto 16">
            <a:extLst>
              <a:ext uri="{FF2B5EF4-FFF2-40B4-BE49-F238E27FC236}">
                <a16:creationId xmlns:a16="http://schemas.microsoft.com/office/drawing/2014/main" id="{1FBE94AE-8F83-0417-5F56-8BC180D2AB47}"/>
              </a:ext>
            </a:extLst>
          </p:cNvPr>
          <p:cNvSpPr txBox="1"/>
          <p:nvPr/>
        </p:nvSpPr>
        <p:spPr>
          <a:xfrm>
            <a:off x="1611086" y="1421751"/>
            <a:ext cx="8512628" cy="1487587"/>
          </a:xfrm>
          <a:prstGeom prst="rect">
            <a:avLst/>
          </a:prstGeom>
          <a:noFill/>
        </p:spPr>
        <p:txBody>
          <a:bodyPr wrap="square">
            <a:spAutoFit/>
          </a:bodyPr>
          <a:lstStyle/>
          <a:p>
            <a:pPr algn="ctr">
              <a:spcAft>
                <a:spcPts val="800"/>
              </a:spcAft>
            </a:pPr>
            <a:r>
              <a:rPr lang="es-419" sz="2800" b="1" dirty="0">
                <a:solidFill>
                  <a:schemeClr val="bg1"/>
                </a:solidFill>
                <a:latin typeface="Arial" panose="020B0604020202020204" pitchFamily="34" charset="0"/>
                <a:cs typeface="Arial" panose="020B0604020202020204" pitchFamily="34" charset="0"/>
              </a:rPr>
              <a:t>INTRODUCCION AL REGLAMENTO FEDERAL DE SEGURIDAD E HIGIENE Y MEDIO </a:t>
            </a:r>
          </a:p>
          <a:p>
            <a:pPr algn="ctr">
              <a:spcAft>
                <a:spcPts val="800"/>
              </a:spcAft>
            </a:pPr>
            <a:r>
              <a:rPr lang="es-419" sz="2800" b="1" dirty="0">
                <a:solidFill>
                  <a:schemeClr val="bg1"/>
                </a:solidFill>
                <a:latin typeface="Arial" panose="020B0604020202020204" pitchFamily="34" charset="0"/>
                <a:cs typeface="Arial" panose="020B0604020202020204" pitchFamily="34" charset="0"/>
              </a:rPr>
              <a:t>AMBIENTE DE TRABAJO.</a:t>
            </a:r>
          </a:p>
        </p:txBody>
      </p:sp>
      <p:pic>
        <p:nvPicPr>
          <p:cNvPr id="2" name="Imagen 1">
            <a:extLst>
              <a:ext uri="{FF2B5EF4-FFF2-40B4-BE49-F238E27FC236}">
                <a16:creationId xmlns:a16="http://schemas.microsoft.com/office/drawing/2014/main" id="{CE0046B9-D7A6-AD11-0EAB-8E43E36F47A2}"/>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264" b="96931" l="9928" r="89892">
                        <a14:foregroundMark x1="66787" y1="1444" x2="62996" y2="36643"/>
                        <a14:foregroundMark x1="29061" y1="34838" x2="29061" y2="77256"/>
                        <a14:foregroundMark x1="29061" y1="77256" x2="37004" y2="92419"/>
                        <a14:foregroundMark x1="37004" y1="92419" x2="37004" y2="92960"/>
                        <a14:foregroundMark x1="35921" y1="96931" x2="35921" y2="96931"/>
                      </a14:backgroundRemoval>
                    </a14:imgEffect>
                  </a14:imgLayer>
                </a14:imgProps>
              </a:ext>
            </a:extLst>
          </a:blip>
          <a:stretch>
            <a:fillRect/>
          </a:stretch>
        </p:blipFill>
        <p:spPr>
          <a:xfrm>
            <a:off x="4655003" y="3547918"/>
            <a:ext cx="2398939" cy="2398939"/>
          </a:xfrm>
          <a:prstGeom prst="rect">
            <a:avLst/>
          </a:prstGeom>
        </p:spPr>
      </p:pic>
    </p:spTree>
    <p:extLst>
      <p:ext uri="{BB962C8B-B14F-4D97-AF65-F5344CB8AC3E}">
        <p14:creationId xmlns:p14="http://schemas.microsoft.com/office/powerpoint/2010/main" val="36671722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965253" y="6239864"/>
            <a:ext cx="8583004" cy="43088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4" name="CuadroTexto 13">
            <a:extLst>
              <a:ext uri="{FF2B5EF4-FFF2-40B4-BE49-F238E27FC236}">
                <a16:creationId xmlns:a16="http://schemas.microsoft.com/office/drawing/2014/main" id="{5EBC2F11-DE94-C36A-4AFC-A86A3AF990BA}"/>
              </a:ext>
            </a:extLst>
          </p:cNvPr>
          <p:cNvSpPr txBox="1"/>
          <p:nvPr/>
        </p:nvSpPr>
        <p:spPr>
          <a:xfrm>
            <a:off x="4338081" y="6239864"/>
            <a:ext cx="3812751" cy="430887"/>
          </a:xfrm>
          <a:prstGeom prst="rect">
            <a:avLst/>
          </a:prstGeom>
          <a:noFill/>
        </p:spPr>
        <p:txBody>
          <a:bodyPr wrap="square" rtlCol="0">
            <a:spAutoFit/>
          </a:bodyPr>
          <a:lstStyle/>
          <a:p>
            <a:pPr algn="ctr"/>
            <a:r>
              <a:rPr lang="es-419" sz="1100" b="1" u="sng" dirty="0">
                <a:solidFill>
                  <a:schemeClr val="bg1"/>
                </a:solidFill>
              </a:rPr>
              <a:t>MODULO 1</a:t>
            </a:r>
            <a:endParaRPr lang="es-419" sz="1100" b="1" dirty="0">
              <a:solidFill>
                <a:schemeClr val="bg1"/>
              </a:solidFill>
            </a:endParaRPr>
          </a:p>
          <a:p>
            <a:pPr algn="ctr"/>
            <a:r>
              <a:rPr lang="es-419" sz="1100" b="1" kern="100" dirty="0">
                <a:ln>
                  <a:noFill/>
                </a:ln>
                <a:solidFill>
                  <a:schemeClr val="bg1"/>
                </a:solidFill>
                <a:effectLst/>
                <a:latin typeface="ADLaM Display" panose="02010000000000000000" pitchFamily="2" charset="0"/>
                <a:ea typeface="Calibri" panose="020F0502020204030204" pitchFamily="34" charset="0"/>
                <a:cs typeface="Times New Roman" panose="02020603050405020304" pitchFamily="18" charset="0"/>
              </a:rPr>
              <a:t>PROFESIONALIZACIÓN DE LIDERES DE SEGURIDAD</a:t>
            </a:r>
            <a:r>
              <a:rPr lang="es-419" sz="1100" b="1" dirty="0">
                <a:solidFill>
                  <a:schemeClr val="bg1"/>
                </a:solidFill>
              </a:rPr>
              <a:t>  </a:t>
            </a:r>
            <a:endParaRPr lang="es-MX" sz="1100" b="1" dirty="0">
              <a:solidFill>
                <a:schemeClr val="bg1"/>
              </a:solidFill>
            </a:endParaRPr>
          </a:p>
        </p:txBody>
      </p:sp>
      <p:sp>
        <p:nvSpPr>
          <p:cNvPr id="15" name="CuadroTexto 14">
            <a:extLst>
              <a:ext uri="{FF2B5EF4-FFF2-40B4-BE49-F238E27FC236}">
                <a16:creationId xmlns:a16="http://schemas.microsoft.com/office/drawing/2014/main" id="{23B85BB2-428A-4648-2E24-E77E5963CF55}"/>
              </a:ext>
            </a:extLst>
          </p:cNvPr>
          <p:cNvSpPr txBox="1"/>
          <p:nvPr/>
        </p:nvSpPr>
        <p:spPr>
          <a:xfrm>
            <a:off x="4412925" y="-152404"/>
            <a:ext cx="3599684" cy="954107"/>
          </a:xfrm>
          <a:prstGeom prst="rect">
            <a:avLst/>
          </a:prstGeom>
          <a:noFill/>
        </p:spPr>
        <p:txBody>
          <a:bodyPr wrap="square" rtlCol="0">
            <a:spAutoFit/>
          </a:bodyPr>
          <a:lstStyle/>
          <a:p>
            <a:pPr algn="ctr"/>
            <a:endPar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sz="1400"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sz="1400"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927057" cy="907628"/>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663698" y="6163586"/>
            <a:ext cx="1370080" cy="475559"/>
          </a:xfrm>
          <a:prstGeom prst="rect">
            <a:avLst/>
          </a:prstGeom>
        </p:spPr>
      </p:pic>
      <p:cxnSp>
        <p:nvCxnSpPr>
          <p:cNvPr id="3" name="Conector recto 2">
            <a:extLst>
              <a:ext uri="{FF2B5EF4-FFF2-40B4-BE49-F238E27FC236}">
                <a16:creationId xmlns:a16="http://schemas.microsoft.com/office/drawing/2014/main" id="{27E09B78-42F5-81C0-6D40-17FE20884384}"/>
              </a:ext>
            </a:extLst>
          </p:cNvPr>
          <p:cNvCxnSpPr>
            <a:cxnSpLocks/>
          </p:cNvCxnSpPr>
          <p:nvPr/>
        </p:nvCxnSpPr>
        <p:spPr>
          <a:xfrm flipV="1">
            <a:off x="1965253" y="628369"/>
            <a:ext cx="9192604" cy="13884"/>
          </a:xfrm>
          <a:prstGeom prst="line">
            <a:avLst/>
          </a:prstGeom>
          <a:ln w="95250">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716C4896-5932-E211-4D3B-7AFA682403FB}"/>
              </a:ext>
            </a:extLst>
          </p:cNvPr>
          <p:cNvSpPr txBox="1"/>
          <p:nvPr/>
        </p:nvSpPr>
        <p:spPr>
          <a:xfrm>
            <a:off x="2362195" y="628370"/>
            <a:ext cx="8425542" cy="830997"/>
          </a:xfrm>
          <a:prstGeom prst="rect">
            <a:avLst/>
          </a:prstGeom>
          <a:noFill/>
        </p:spPr>
        <p:txBody>
          <a:bodyPr wrap="square">
            <a:spAutoFit/>
          </a:bodyPr>
          <a:lstStyle/>
          <a:p>
            <a:pPr algn="ctr">
              <a:spcAft>
                <a:spcPts val="800"/>
              </a:spcAft>
            </a:pPr>
            <a:r>
              <a:rPr lang="es-419" sz="2400" b="1" kern="100" dirty="0">
                <a:latin typeface="Arial" panose="020B0604020202020204" pitchFamily="34" charset="0"/>
                <a:ea typeface="Calibri" panose="020F0502020204030204" pitchFamily="34" charset="0"/>
                <a:cs typeface="Times New Roman" panose="02020603050405020304" pitchFamily="18" charset="0"/>
              </a:rPr>
              <a:t>INTRODUCCION AL REGLAMENTO FEDERAL DE SEGURIDAD E HIGIENE Y MEDIO AMBIENTE  </a:t>
            </a:r>
            <a:endParaRPr lang="es-MX"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uadroTexto 1">
            <a:extLst>
              <a:ext uri="{FF2B5EF4-FFF2-40B4-BE49-F238E27FC236}">
                <a16:creationId xmlns:a16="http://schemas.microsoft.com/office/drawing/2014/main" id="{264CB584-2E6B-3059-1538-9FE9B0CD958A}"/>
              </a:ext>
            </a:extLst>
          </p:cNvPr>
          <p:cNvSpPr txBox="1"/>
          <p:nvPr/>
        </p:nvSpPr>
        <p:spPr>
          <a:xfrm>
            <a:off x="1889050" y="1891351"/>
            <a:ext cx="9464751" cy="830997"/>
          </a:xfrm>
          <a:prstGeom prst="rect">
            <a:avLst/>
          </a:prstGeom>
          <a:noFill/>
        </p:spPr>
        <p:txBody>
          <a:bodyPr wrap="square" rtlCol="0">
            <a:spAutoFit/>
          </a:bodyPr>
          <a:lstStyle/>
          <a:p>
            <a:r>
              <a:rPr lang="es-419" sz="2400" u="sng" dirty="0">
                <a:cs typeface="Arial" panose="020B0604020202020204" pitchFamily="34" charset="0"/>
              </a:rPr>
              <a:t>QUE ES EL REGLAMENTO FEDERAL DE SEGURIDAD E HIGIENE Y MEDIO AMBIENTE .</a:t>
            </a:r>
            <a:endParaRPr lang="es-MX" sz="2400" u="sng" dirty="0">
              <a:cs typeface="Arial" panose="020B0604020202020204" pitchFamily="34" charset="0"/>
            </a:endParaRPr>
          </a:p>
        </p:txBody>
      </p:sp>
      <p:sp>
        <p:nvSpPr>
          <p:cNvPr id="8" name="CuadroTexto 7">
            <a:extLst>
              <a:ext uri="{FF2B5EF4-FFF2-40B4-BE49-F238E27FC236}">
                <a16:creationId xmlns:a16="http://schemas.microsoft.com/office/drawing/2014/main" id="{97879628-785B-0B9D-DDD3-41FA22C6CD80}"/>
              </a:ext>
            </a:extLst>
          </p:cNvPr>
          <p:cNvSpPr txBox="1"/>
          <p:nvPr/>
        </p:nvSpPr>
        <p:spPr>
          <a:xfrm>
            <a:off x="4713513" y="6607627"/>
            <a:ext cx="3015344" cy="281231"/>
          </a:xfrm>
          <a:prstGeom prst="rect">
            <a:avLst/>
          </a:prstGeom>
          <a:noFill/>
        </p:spPr>
        <p:txBody>
          <a:bodyPr wrap="square">
            <a:spAutoFit/>
          </a:bodyPr>
          <a:lstStyle/>
          <a:p>
            <a:pPr algn="ctr">
              <a:lnSpc>
                <a:spcPct val="107000"/>
              </a:lnSpc>
              <a:spcAft>
                <a:spcPts val="800"/>
              </a:spcAft>
            </a:pPr>
            <a:r>
              <a:rPr lang="es-MX"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www.emprendedoresehs.com</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uadroTexto 6">
            <a:extLst>
              <a:ext uri="{FF2B5EF4-FFF2-40B4-BE49-F238E27FC236}">
                <a16:creationId xmlns:a16="http://schemas.microsoft.com/office/drawing/2014/main" id="{BCBDFBA9-72E7-E84C-7A31-DDF65171CEAC}"/>
              </a:ext>
            </a:extLst>
          </p:cNvPr>
          <p:cNvSpPr txBox="1"/>
          <p:nvPr/>
        </p:nvSpPr>
        <p:spPr>
          <a:xfrm>
            <a:off x="1889049" y="3037927"/>
            <a:ext cx="6873952" cy="1754326"/>
          </a:xfrm>
          <a:prstGeom prst="rect">
            <a:avLst/>
          </a:prstGeom>
          <a:noFill/>
        </p:spPr>
        <p:txBody>
          <a:bodyPr wrap="square">
            <a:spAutoFit/>
          </a:bodyPr>
          <a:lstStyle/>
          <a:p>
            <a:r>
              <a:rPr lang="es-419" sz="1800" dirty="0">
                <a:effectLst/>
                <a:latin typeface="Arial" panose="020B0604020202020204" pitchFamily="34" charset="0"/>
                <a:ea typeface="Calibri" panose="020F0502020204030204" pitchFamily="34" charset="0"/>
              </a:rPr>
              <a:t>El Reglamento Federal de Seguridad y Salud en el Trabajo es </a:t>
            </a:r>
          </a:p>
          <a:p>
            <a:r>
              <a:rPr lang="es-419" sz="1800" dirty="0">
                <a:effectLst/>
                <a:latin typeface="Arial" panose="020B0604020202020204" pitchFamily="34" charset="0"/>
                <a:ea typeface="Calibri" panose="020F0502020204030204" pitchFamily="34" charset="0"/>
              </a:rPr>
              <a:t>el instrumento jurídico que desarrolla las disposiciones de</a:t>
            </a:r>
          </a:p>
          <a:p>
            <a:r>
              <a:rPr lang="es-419" sz="1800" dirty="0">
                <a:effectLst/>
                <a:latin typeface="Arial" panose="020B0604020202020204" pitchFamily="34" charset="0"/>
                <a:ea typeface="Calibri" panose="020F0502020204030204" pitchFamily="34" charset="0"/>
              </a:rPr>
              <a:t> la Ley Federal del Trabajo en materia preventiva.</a:t>
            </a:r>
          </a:p>
          <a:p>
            <a:endParaRPr lang="es-419" b="1" dirty="0">
              <a:latin typeface="Arial" panose="020B0604020202020204" pitchFamily="34" charset="0"/>
              <a:ea typeface="Calibri" panose="020F0502020204030204" pitchFamily="34" charset="0"/>
            </a:endParaRPr>
          </a:p>
          <a:p>
            <a:r>
              <a:rPr lang="es-419" sz="1800" kern="100" dirty="0">
                <a:effectLst/>
                <a:latin typeface="Arial" panose="020B0604020202020204" pitchFamily="34" charset="0"/>
                <a:ea typeface="Calibri" panose="020F0502020204030204" pitchFamily="34" charset="0"/>
                <a:cs typeface="Times New Roman" panose="02020603050405020304" pitchFamily="18" charset="0"/>
              </a:rPr>
              <a:t>El Reglamento sirve como base para la emisión y aplicación </a:t>
            </a:r>
          </a:p>
          <a:p>
            <a:r>
              <a:rPr lang="es-419" sz="1800" kern="100" dirty="0">
                <a:effectLst/>
                <a:latin typeface="Arial" panose="020B0604020202020204" pitchFamily="34" charset="0"/>
                <a:ea typeface="Calibri" panose="020F0502020204030204" pitchFamily="34" charset="0"/>
                <a:cs typeface="Times New Roman" panose="02020603050405020304" pitchFamily="18" charset="0"/>
              </a:rPr>
              <a:t>de las Normas Oficiales Mexicanas de la STPS.</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n 3">
            <a:extLst>
              <a:ext uri="{FF2B5EF4-FFF2-40B4-BE49-F238E27FC236}">
                <a16:creationId xmlns:a16="http://schemas.microsoft.com/office/drawing/2014/main" id="{A6AB0CBD-E78A-6A33-5883-9D3FA22A2F84}"/>
              </a:ext>
            </a:extLst>
          </p:cNvPr>
          <p:cNvPicPr>
            <a:picLocks noChangeAspect="1"/>
          </p:cNvPicPr>
          <p:nvPr/>
        </p:nvPicPr>
        <p:blipFill>
          <a:blip r:embed="rId5"/>
          <a:stretch>
            <a:fillRect/>
          </a:stretch>
        </p:blipFill>
        <p:spPr>
          <a:xfrm>
            <a:off x="8318935" y="3690257"/>
            <a:ext cx="3742813" cy="2341932"/>
          </a:xfrm>
          <a:prstGeom prst="rect">
            <a:avLst/>
          </a:prstGeom>
        </p:spPr>
      </p:pic>
    </p:spTree>
    <p:extLst>
      <p:ext uri="{BB962C8B-B14F-4D97-AF65-F5344CB8AC3E}">
        <p14:creationId xmlns:p14="http://schemas.microsoft.com/office/powerpoint/2010/main" val="22235144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965253" y="6239864"/>
            <a:ext cx="8583004" cy="43088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4" name="CuadroTexto 13">
            <a:extLst>
              <a:ext uri="{FF2B5EF4-FFF2-40B4-BE49-F238E27FC236}">
                <a16:creationId xmlns:a16="http://schemas.microsoft.com/office/drawing/2014/main" id="{5EBC2F11-DE94-C36A-4AFC-A86A3AF990BA}"/>
              </a:ext>
            </a:extLst>
          </p:cNvPr>
          <p:cNvSpPr txBox="1"/>
          <p:nvPr/>
        </p:nvSpPr>
        <p:spPr>
          <a:xfrm>
            <a:off x="4338081" y="6239864"/>
            <a:ext cx="3812751" cy="430887"/>
          </a:xfrm>
          <a:prstGeom prst="rect">
            <a:avLst/>
          </a:prstGeom>
          <a:noFill/>
        </p:spPr>
        <p:txBody>
          <a:bodyPr wrap="square" rtlCol="0">
            <a:spAutoFit/>
          </a:bodyPr>
          <a:lstStyle/>
          <a:p>
            <a:pPr algn="ctr"/>
            <a:r>
              <a:rPr lang="es-419" sz="1100" b="1" u="sng" dirty="0">
                <a:solidFill>
                  <a:schemeClr val="bg1"/>
                </a:solidFill>
              </a:rPr>
              <a:t>MODULO 1</a:t>
            </a:r>
            <a:endParaRPr lang="es-419" sz="1100" b="1" dirty="0">
              <a:solidFill>
                <a:schemeClr val="bg1"/>
              </a:solidFill>
            </a:endParaRPr>
          </a:p>
          <a:p>
            <a:pPr algn="ctr"/>
            <a:r>
              <a:rPr lang="es-419" sz="1100" b="1" kern="100" dirty="0">
                <a:ln>
                  <a:noFill/>
                </a:ln>
                <a:solidFill>
                  <a:schemeClr val="bg1"/>
                </a:solidFill>
                <a:effectLst/>
                <a:latin typeface="ADLaM Display" panose="02010000000000000000" pitchFamily="2" charset="0"/>
                <a:ea typeface="Calibri" panose="020F0502020204030204" pitchFamily="34" charset="0"/>
                <a:cs typeface="Times New Roman" panose="02020603050405020304" pitchFamily="18" charset="0"/>
              </a:rPr>
              <a:t>PROFESIONALIZACIÓN DE LIDERES DE SEGURIDAD</a:t>
            </a:r>
            <a:r>
              <a:rPr lang="es-419" sz="1100" b="1" dirty="0">
                <a:solidFill>
                  <a:schemeClr val="bg1"/>
                </a:solidFill>
              </a:rPr>
              <a:t>  </a:t>
            </a:r>
            <a:endParaRPr lang="es-MX" sz="1100" b="1" dirty="0">
              <a:solidFill>
                <a:schemeClr val="bg1"/>
              </a:solidFill>
            </a:endParaRPr>
          </a:p>
        </p:txBody>
      </p:sp>
      <p:sp>
        <p:nvSpPr>
          <p:cNvPr id="15" name="CuadroTexto 14">
            <a:extLst>
              <a:ext uri="{FF2B5EF4-FFF2-40B4-BE49-F238E27FC236}">
                <a16:creationId xmlns:a16="http://schemas.microsoft.com/office/drawing/2014/main" id="{23B85BB2-428A-4648-2E24-E77E5963CF55}"/>
              </a:ext>
            </a:extLst>
          </p:cNvPr>
          <p:cNvSpPr txBox="1"/>
          <p:nvPr/>
        </p:nvSpPr>
        <p:spPr>
          <a:xfrm>
            <a:off x="4412925" y="-152404"/>
            <a:ext cx="3599684" cy="954107"/>
          </a:xfrm>
          <a:prstGeom prst="rect">
            <a:avLst/>
          </a:prstGeom>
          <a:noFill/>
        </p:spPr>
        <p:txBody>
          <a:bodyPr wrap="square" rtlCol="0">
            <a:spAutoFit/>
          </a:bodyPr>
          <a:lstStyle/>
          <a:p>
            <a:pPr algn="ctr"/>
            <a:endPar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sz="1400"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sz="1400"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927057" cy="907628"/>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663698" y="6163586"/>
            <a:ext cx="1370080" cy="475559"/>
          </a:xfrm>
          <a:prstGeom prst="rect">
            <a:avLst/>
          </a:prstGeom>
        </p:spPr>
      </p:pic>
      <p:cxnSp>
        <p:nvCxnSpPr>
          <p:cNvPr id="3" name="Conector recto 2">
            <a:extLst>
              <a:ext uri="{FF2B5EF4-FFF2-40B4-BE49-F238E27FC236}">
                <a16:creationId xmlns:a16="http://schemas.microsoft.com/office/drawing/2014/main" id="{27E09B78-42F5-81C0-6D40-17FE20884384}"/>
              </a:ext>
            </a:extLst>
          </p:cNvPr>
          <p:cNvCxnSpPr>
            <a:cxnSpLocks/>
          </p:cNvCxnSpPr>
          <p:nvPr/>
        </p:nvCxnSpPr>
        <p:spPr>
          <a:xfrm flipV="1">
            <a:off x="1965253" y="628369"/>
            <a:ext cx="9192604" cy="13884"/>
          </a:xfrm>
          <a:prstGeom prst="line">
            <a:avLst/>
          </a:prstGeom>
          <a:ln w="95250">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716C4896-5932-E211-4D3B-7AFA682403FB}"/>
              </a:ext>
            </a:extLst>
          </p:cNvPr>
          <p:cNvSpPr txBox="1"/>
          <p:nvPr/>
        </p:nvSpPr>
        <p:spPr>
          <a:xfrm>
            <a:off x="2362195" y="628369"/>
            <a:ext cx="8425542" cy="830997"/>
          </a:xfrm>
          <a:prstGeom prst="rect">
            <a:avLst/>
          </a:prstGeom>
          <a:noFill/>
        </p:spPr>
        <p:txBody>
          <a:bodyPr wrap="square">
            <a:spAutoFit/>
          </a:bodyPr>
          <a:lstStyle/>
          <a:p>
            <a:pPr algn="ctr">
              <a:spcAft>
                <a:spcPts val="800"/>
              </a:spcAft>
            </a:pPr>
            <a:r>
              <a:rPr lang="es-419" sz="2400" b="1" kern="100" dirty="0">
                <a:latin typeface="Arial" panose="020B0604020202020204" pitchFamily="34" charset="0"/>
                <a:ea typeface="Calibri" panose="020F0502020204030204" pitchFamily="34" charset="0"/>
                <a:cs typeface="Times New Roman" panose="02020603050405020304" pitchFamily="18" charset="0"/>
              </a:rPr>
              <a:t>INTRODUCCION AL REGLAMENTO FEDERAL DE SEGURIDAD E HIGIENE Y MEDIO AMBIENTE  </a:t>
            </a:r>
            <a:endParaRPr lang="es-MX"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uadroTexto 1">
            <a:extLst>
              <a:ext uri="{FF2B5EF4-FFF2-40B4-BE49-F238E27FC236}">
                <a16:creationId xmlns:a16="http://schemas.microsoft.com/office/drawing/2014/main" id="{264CB584-2E6B-3059-1538-9FE9B0CD958A}"/>
              </a:ext>
            </a:extLst>
          </p:cNvPr>
          <p:cNvSpPr txBox="1"/>
          <p:nvPr/>
        </p:nvSpPr>
        <p:spPr>
          <a:xfrm>
            <a:off x="1889050" y="1891351"/>
            <a:ext cx="9464751" cy="830997"/>
          </a:xfrm>
          <a:prstGeom prst="rect">
            <a:avLst/>
          </a:prstGeom>
          <a:noFill/>
        </p:spPr>
        <p:txBody>
          <a:bodyPr wrap="square" rtlCol="0">
            <a:spAutoFit/>
          </a:bodyPr>
          <a:lstStyle/>
          <a:p>
            <a:r>
              <a:rPr lang="es-419" sz="2400" u="sng" dirty="0">
                <a:cs typeface="Arial" panose="020B0604020202020204" pitchFamily="34" charset="0"/>
              </a:rPr>
              <a:t>CUERPO DEL REGLAMENTO FEDERAL DE SEGURIDAD E HIGIENE Y MEDIO AMBIENTE .</a:t>
            </a:r>
            <a:endParaRPr lang="es-MX" sz="2400" u="sng" dirty="0">
              <a:cs typeface="Arial" panose="020B0604020202020204" pitchFamily="34" charset="0"/>
            </a:endParaRPr>
          </a:p>
        </p:txBody>
      </p:sp>
      <p:sp>
        <p:nvSpPr>
          <p:cNvPr id="8" name="CuadroTexto 7">
            <a:extLst>
              <a:ext uri="{FF2B5EF4-FFF2-40B4-BE49-F238E27FC236}">
                <a16:creationId xmlns:a16="http://schemas.microsoft.com/office/drawing/2014/main" id="{97879628-785B-0B9D-DDD3-41FA22C6CD80}"/>
              </a:ext>
            </a:extLst>
          </p:cNvPr>
          <p:cNvSpPr txBox="1"/>
          <p:nvPr/>
        </p:nvSpPr>
        <p:spPr>
          <a:xfrm>
            <a:off x="4713513" y="6607627"/>
            <a:ext cx="3015344" cy="281231"/>
          </a:xfrm>
          <a:prstGeom prst="rect">
            <a:avLst/>
          </a:prstGeom>
          <a:noFill/>
        </p:spPr>
        <p:txBody>
          <a:bodyPr wrap="square">
            <a:spAutoFit/>
          </a:bodyPr>
          <a:lstStyle/>
          <a:p>
            <a:pPr algn="ctr">
              <a:lnSpc>
                <a:spcPct val="107000"/>
              </a:lnSpc>
              <a:spcAft>
                <a:spcPts val="800"/>
              </a:spcAft>
            </a:pPr>
            <a:r>
              <a:rPr lang="es-MX"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www.emprendedoresehs.com</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uadroTexto 6">
            <a:extLst>
              <a:ext uri="{FF2B5EF4-FFF2-40B4-BE49-F238E27FC236}">
                <a16:creationId xmlns:a16="http://schemas.microsoft.com/office/drawing/2014/main" id="{BCBDFBA9-72E7-E84C-7A31-DDF65171CEAC}"/>
              </a:ext>
            </a:extLst>
          </p:cNvPr>
          <p:cNvSpPr txBox="1"/>
          <p:nvPr/>
        </p:nvSpPr>
        <p:spPr>
          <a:xfrm>
            <a:off x="1889050" y="3303556"/>
            <a:ext cx="7015466" cy="1015663"/>
          </a:xfrm>
          <a:prstGeom prst="rect">
            <a:avLst/>
          </a:prstGeom>
          <a:noFill/>
        </p:spPr>
        <p:txBody>
          <a:bodyPr wrap="square">
            <a:spAutoFit/>
          </a:bodyPr>
          <a:lstStyle/>
          <a:p>
            <a:r>
              <a:rPr lang="es-419" sz="2000" dirty="0"/>
              <a:t>Dicho documento consta de 9 títulos y 126 artículos enfocados en la seguridad, la salud y la organización interna de los centros laborales y conecta dicha ley a la normatividad oficial mexicana.</a:t>
            </a:r>
            <a:endParaRPr lang="es-MX" sz="2000" b="1" dirty="0"/>
          </a:p>
        </p:txBody>
      </p:sp>
      <p:pic>
        <p:nvPicPr>
          <p:cNvPr id="4" name="Imagen 3">
            <a:extLst>
              <a:ext uri="{FF2B5EF4-FFF2-40B4-BE49-F238E27FC236}">
                <a16:creationId xmlns:a16="http://schemas.microsoft.com/office/drawing/2014/main" id="{CE4576F9-DC56-4B8F-EA60-2E1ABFE4B3B9}"/>
              </a:ext>
            </a:extLst>
          </p:cNvPr>
          <p:cNvPicPr>
            <a:picLocks noChangeAspect="1"/>
          </p:cNvPicPr>
          <p:nvPr/>
        </p:nvPicPr>
        <p:blipFill>
          <a:blip r:embed="rId5"/>
          <a:stretch>
            <a:fillRect/>
          </a:stretch>
        </p:blipFill>
        <p:spPr>
          <a:xfrm>
            <a:off x="9112600" y="2452066"/>
            <a:ext cx="2871314" cy="3711520"/>
          </a:xfrm>
          <a:prstGeom prst="rect">
            <a:avLst/>
          </a:prstGeom>
        </p:spPr>
      </p:pic>
    </p:spTree>
    <p:extLst>
      <p:ext uri="{BB962C8B-B14F-4D97-AF65-F5344CB8AC3E}">
        <p14:creationId xmlns:p14="http://schemas.microsoft.com/office/powerpoint/2010/main" val="9150549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965253" y="6239864"/>
            <a:ext cx="8583004" cy="43088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4" name="CuadroTexto 13">
            <a:extLst>
              <a:ext uri="{FF2B5EF4-FFF2-40B4-BE49-F238E27FC236}">
                <a16:creationId xmlns:a16="http://schemas.microsoft.com/office/drawing/2014/main" id="{5EBC2F11-DE94-C36A-4AFC-A86A3AF990BA}"/>
              </a:ext>
            </a:extLst>
          </p:cNvPr>
          <p:cNvSpPr txBox="1"/>
          <p:nvPr/>
        </p:nvSpPr>
        <p:spPr>
          <a:xfrm>
            <a:off x="4338081" y="6239864"/>
            <a:ext cx="3812751" cy="430887"/>
          </a:xfrm>
          <a:prstGeom prst="rect">
            <a:avLst/>
          </a:prstGeom>
          <a:noFill/>
        </p:spPr>
        <p:txBody>
          <a:bodyPr wrap="square" rtlCol="0">
            <a:spAutoFit/>
          </a:bodyPr>
          <a:lstStyle/>
          <a:p>
            <a:pPr algn="ctr"/>
            <a:r>
              <a:rPr lang="es-419" sz="1100" b="1" u="sng" dirty="0">
                <a:solidFill>
                  <a:schemeClr val="bg1"/>
                </a:solidFill>
              </a:rPr>
              <a:t>MODULO 1</a:t>
            </a:r>
            <a:endParaRPr lang="es-419" sz="1100" b="1" dirty="0">
              <a:solidFill>
                <a:schemeClr val="bg1"/>
              </a:solidFill>
            </a:endParaRPr>
          </a:p>
          <a:p>
            <a:pPr algn="ctr"/>
            <a:r>
              <a:rPr lang="es-419" sz="1100" b="1" kern="100" dirty="0">
                <a:ln>
                  <a:noFill/>
                </a:ln>
                <a:solidFill>
                  <a:schemeClr val="bg1"/>
                </a:solidFill>
                <a:effectLst/>
                <a:latin typeface="ADLaM Display" panose="02010000000000000000" pitchFamily="2" charset="0"/>
                <a:ea typeface="Calibri" panose="020F0502020204030204" pitchFamily="34" charset="0"/>
                <a:cs typeface="Times New Roman" panose="02020603050405020304" pitchFamily="18" charset="0"/>
              </a:rPr>
              <a:t>PROFESIONALIZACIÓN DE LIDERES DE SEGURIDAD</a:t>
            </a:r>
            <a:r>
              <a:rPr lang="es-419" sz="1100" b="1" dirty="0">
                <a:solidFill>
                  <a:schemeClr val="bg1"/>
                </a:solidFill>
              </a:rPr>
              <a:t>  </a:t>
            </a:r>
            <a:endParaRPr lang="es-MX" sz="1100" b="1" dirty="0">
              <a:solidFill>
                <a:schemeClr val="bg1"/>
              </a:solidFill>
            </a:endParaRPr>
          </a:p>
        </p:txBody>
      </p:sp>
      <p:sp>
        <p:nvSpPr>
          <p:cNvPr id="15" name="CuadroTexto 14">
            <a:extLst>
              <a:ext uri="{FF2B5EF4-FFF2-40B4-BE49-F238E27FC236}">
                <a16:creationId xmlns:a16="http://schemas.microsoft.com/office/drawing/2014/main" id="{23B85BB2-428A-4648-2E24-E77E5963CF55}"/>
              </a:ext>
            </a:extLst>
          </p:cNvPr>
          <p:cNvSpPr txBox="1"/>
          <p:nvPr/>
        </p:nvSpPr>
        <p:spPr>
          <a:xfrm>
            <a:off x="4412925" y="-152404"/>
            <a:ext cx="3599684" cy="954107"/>
          </a:xfrm>
          <a:prstGeom prst="rect">
            <a:avLst/>
          </a:prstGeom>
          <a:noFill/>
        </p:spPr>
        <p:txBody>
          <a:bodyPr wrap="square" rtlCol="0">
            <a:spAutoFit/>
          </a:bodyPr>
          <a:lstStyle/>
          <a:p>
            <a:pPr algn="ctr"/>
            <a:endPar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sz="1400"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sz="1400"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927057" cy="907628"/>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663698" y="6163586"/>
            <a:ext cx="1370080" cy="475559"/>
          </a:xfrm>
          <a:prstGeom prst="rect">
            <a:avLst/>
          </a:prstGeom>
        </p:spPr>
      </p:pic>
      <p:cxnSp>
        <p:nvCxnSpPr>
          <p:cNvPr id="3" name="Conector recto 2">
            <a:extLst>
              <a:ext uri="{FF2B5EF4-FFF2-40B4-BE49-F238E27FC236}">
                <a16:creationId xmlns:a16="http://schemas.microsoft.com/office/drawing/2014/main" id="{27E09B78-42F5-81C0-6D40-17FE20884384}"/>
              </a:ext>
            </a:extLst>
          </p:cNvPr>
          <p:cNvCxnSpPr>
            <a:cxnSpLocks/>
          </p:cNvCxnSpPr>
          <p:nvPr/>
        </p:nvCxnSpPr>
        <p:spPr>
          <a:xfrm flipV="1">
            <a:off x="1965253" y="628369"/>
            <a:ext cx="9192604" cy="13884"/>
          </a:xfrm>
          <a:prstGeom prst="line">
            <a:avLst/>
          </a:prstGeom>
          <a:ln w="95250">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716C4896-5932-E211-4D3B-7AFA682403FB}"/>
              </a:ext>
            </a:extLst>
          </p:cNvPr>
          <p:cNvSpPr txBox="1"/>
          <p:nvPr/>
        </p:nvSpPr>
        <p:spPr>
          <a:xfrm>
            <a:off x="2362195" y="628370"/>
            <a:ext cx="8425542" cy="830997"/>
          </a:xfrm>
          <a:prstGeom prst="rect">
            <a:avLst/>
          </a:prstGeom>
          <a:noFill/>
        </p:spPr>
        <p:txBody>
          <a:bodyPr wrap="square">
            <a:spAutoFit/>
          </a:bodyPr>
          <a:lstStyle/>
          <a:p>
            <a:pPr algn="ctr">
              <a:spcAft>
                <a:spcPts val="800"/>
              </a:spcAft>
            </a:pPr>
            <a:r>
              <a:rPr lang="es-419" sz="2400" b="1" kern="100" dirty="0">
                <a:latin typeface="Arial" panose="020B0604020202020204" pitchFamily="34" charset="0"/>
                <a:ea typeface="Calibri" panose="020F0502020204030204" pitchFamily="34" charset="0"/>
                <a:cs typeface="Times New Roman" panose="02020603050405020304" pitchFamily="18" charset="0"/>
              </a:rPr>
              <a:t>INTRODUCCION AL REGLAMENTO FEDERAL DE SEGURIDAD E HIGIENE Y MEDIO AMBIENTE  </a:t>
            </a:r>
            <a:endParaRPr lang="es-MX"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CuadroTexto 1">
            <a:extLst>
              <a:ext uri="{FF2B5EF4-FFF2-40B4-BE49-F238E27FC236}">
                <a16:creationId xmlns:a16="http://schemas.microsoft.com/office/drawing/2014/main" id="{264CB584-2E6B-3059-1538-9FE9B0CD958A}"/>
              </a:ext>
            </a:extLst>
          </p:cNvPr>
          <p:cNvSpPr txBox="1"/>
          <p:nvPr/>
        </p:nvSpPr>
        <p:spPr>
          <a:xfrm>
            <a:off x="1889050" y="1891351"/>
            <a:ext cx="9464751" cy="830997"/>
          </a:xfrm>
          <a:prstGeom prst="rect">
            <a:avLst/>
          </a:prstGeom>
          <a:noFill/>
        </p:spPr>
        <p:txBody>
          <a:bodyPr wrap="square" rtlCol="0">
            <a:spAutoFit/>
          </a:bodyPr>
          <a:lstStyle/>
          <a:p>
            <a:r>
              <a:rPr lang="es-419" sz="2400" u="sng" dirty="0">
                <a:cs typeface="Arial" panose="020B0604020202020204" pitchFamily="34" charset="0"/>
              </a:rPr>
              <a:t>CUERPO DEL REGLAMENTO FEDERAL DE SEGURIDAD E HIGIENE Y MEDIO AMBIENTE .</a:t>
            </a:r>
            <a:endParaRPr lang="es-MX" sz="2400" u="sng" dirty="0">
              <a:cs typeface="Arial" panose="020B0604020202020204" pitchFamily="34" charset="0"/>
            </a:endParaRPr>
          </a:p>
        </p:txBody>
      </p:sp>
      <p:sp>
        <p:nvSpPr>
          <p:cNvPr id="8" name="CuadroTexto 7">
            <a:extLst>
              <a:ext uri="{FF2B5EF4-FFF2-40B4-BE49-F238E27FC236}">
                <a16:creationId xmlns:a16="http://schemas.microsoft.com/office/drawing/2014/main" id="{97879628-785B-0B9D-DDD3-41FA22C6CD80}"/>
              </a:ext>
            </a:extLst>
          </p:cNvPr>
          <p:cNvSpPr txBox="1"/>
          <p:nvPr/>
        </p:nvSpPr>
        <p:spPr>
          <a:xfrm>
            <a:off x="4713513" y="6607627"/>
            <a:ext cx="3015344" cy="281231"/>
          </a:xfrm>
          <a:prstGeom prst="rect">
            <a:avLst/>
          </a:prstGeom>
          <a:noFill/>
        </p:spPr>
        <p:txBody>
          <a:bodyPr wrap="square">
            <a:spAutoFit/>
          </a:bodyPr>
          <a:lstStyle/>
          <a:p>
            <a:pPr algn="ctr">
              <a:lnSpc>
                <a:spcPct val="107000"/>
              </a:lnSpc>
              <a:spcAft>
                <a:spcPts val="800"/>
              </a:spcAft>
            </a:pPr>
            <a:r>
              <a:rPr lang="es-MX"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www.emprendedoresehs.com</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uadroTexto 6">
            <a:extLst>
              <a:ext uri="{FF2B5EF4-FFF2-40B4-BE49-F238E27FC236}">
                <a16:creationId xmlns:a16="http://schemas.microsoft.com/office/drawing/2014/main" id="{BCBDFBA9-72E7-E84C-7A31-DDF65171CEAC}"/>
              </a:ext>
            </a:extLst>
          </p:cNvPr>
          <p:cNvSpPr txBox="1"/>
          <p:nvPr/>
        </p:nvSpPr>
        <p:spPr>
          <a:xfrm>
            <a:off x="1889050" y="3303556"/>
            <a:ext cx="6765093" cy="1323439"/>
          </a:xfrm>
          <a:prstGeom prst="rect">
            <a:avLst/>
          </a:prstGeom>
          <a:noFill/>
        </p:spPr>
        <p:txBody>
          <a:bodyPr wrap="square">
            <a:spAutoFit/>
          </a:bodyPr>
          <a:lstStyle/>
          <a:p>
            <a:r>
              <a:rPr lang="es-419" sz="2000" dirty="0"/>
              <a:t>Dicho documento consta de 9 títulos y 126 artículos enfocados en la seguridad, la salud y la organización interna de los centros laborales y conecta dicha ley a la normatividad oficial mexicana.</a:t>
            </a:r>
            <a:endParaRPr lang="es-MX" sz="2000" b="1" dirty="0"/>
          </a:p>
        </p:txBody>
      </p:sp>
      <p:pic>
        <p:nvPicPr>
          <p:cNvPr id="4" name="Imagen 3">
            <a:extLst>
              <a:ext uri="{FF2B5EF4-FFF2-40B4-BE49-F238E27FC236}">
                <a16:creationId xmlns:a16="http://schemas.microsoft.com/office/drawing/2014/main" id="{1222123D-51F1-31AE-B230-2DC29EDF2434}"/>
              </a:ext>
            </a:extLst>
          </p:cNvPr>
          <p:cNvPicPr>
            <a:picLocks noChangeAspect="1"/>
          </p:cNvPicPr>
          <p:nvPr/>
        </p:nvPicPr>
        <p:blipFill>
          <a:blip r:embed="rId5"/>
          <a:stretch>
            <a:fillRect/>
          </a:stretch>
        </p:blipFill>
        <p:spPr>
          <a:xfrm>
            <a:off x="8672536" y="3428999"/>
            <a:ext cx="3361241" cy="2664135"/>
          </a:xfrm>
          <a:prstGeom prst="rect">
            <a:avLst/>
          </a:prstGeom>
        </p:spPr>
      </p:pic>
    </p:spTree>
    <p:extLst>
      <p:ext uri="{BB962C8B-B14F-4D97-AF65-F5344CB8AC3E}">
        <p14:creationId xmlns:p14="http://schemas.microsoft.com/office/powerpoint/2010/main" val="5363763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480460" y="1317171"/>
            <a:ext cx="8882471" cy="497477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5" name="CuadroTexto 14">
            <a:extLst>
              <a:ext uri="{FF2B5EF4-FFF2-40B4-BE49-F238E27FC236}">
                <a16:creationId xmlns:a16="http://schemas.microsoft.com/office/drawing/2014/main" id="{23B85BB2-428A-4648-2E24-E77E5963CF55}"/>
              </a:ext>
            </a:extLst>
          </p:cNvPr>
          <p:cNvSpPr txBox="1"/>
          <p:nvPr/>
        </p:nvSpPr>
        <p:spPr>
          <a:xfrm>
            <a:off x="3512247" y="-43623"/>
            <a:ext cx="4956835" cy="1200329"/>
          </a:xfrm>
          <a:prstGeom prst="rect">
            <a:avLst/>
          </a:prstGeom>
          <a:noFill/>
        </p:spPr>
        <p:txBody>
          <a:bodyPr wrap="square" rtlCol="0">
            <a:spAutoFit/>
          </a:bodyPr>
          <a:lstStyle/>
          <a:p>
            <a:pPr algn="ctr"/>
            <a:endParaRPr lang="es-419"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1012371" cy="991154"/>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264957" y="199283"/>
            <a:ext cx="1589586" cy="551751"/>
          </a:xfrm>
          <a:prstGeom prst="rect">
            <a:avLst/>
          </a:prstGeom>
        </p:spPr>
      </p:pic>
      <p:sp>
        <p:nvSpPr>
          <p:cNvPr id="17" name="CuadroTexto 16">
            <a:extLst>
              <a:ext uri="{FF2B5EF4-FFF2-40B4-BE49-F238E27FC236}">
                <a16:creationId xmlns:a16="http://schemas.microsoft.com/office/drawing/2014/main" id="{1FBE94AE-8F83-0417-5F56-8BC180D2AB47}"/>
              </a:ext>
            </a:extLst>
          </p:cNvPr>
          <p:cNvSpPr txBox="1"/>
          <p:nvPr/>
        </p:nvSpPr>
        <p:spPr>
          <a:xfrm>
            <a:off x="1611086" y="1421751"/>
            <a:ext cx="8512628" cy="658835"/>
          </a:xfrm>
          <a:prstGeom prst="rect">
            <a:avLst/>
          </a:prstGeom>
          <a:noFill/>
        </p:spPr>
        <p:txBody>
          <a:bodyPr wrap="square">
            <a:spAutoFit/>
          </a:bodyPr>
          <a:lstStyle/>
          <a:p>
            <a:pPr algn="ctr">
              <a:lnSpc>
                <a:spcPct val="150000"/>
              </a:lnSpc>
              <a:spcAft>
                <a:spcPts val="800"/>
              </a:spcAft>
            </a:pPr>
            <a:r>
              <a:rPr lang="es-419" sz="2800" b="1" dirty="0">
                <a:solidFill>
                  <a:schemeClr val="bg1"/>
                </a:solidFill>
                <a:latin typeface="Arial" panose="020B0604020202020204" pitchFamily="34" charset="0"/>
                <a:cs typeface="Arial" panose="020B0604020202020204" pitchFamily="34" charset="0"/>
              </a:rPr>
              <a:t>SANCIONES Y MULTAS.</a:t>
            </a:r>
          </a:p>
        </p:txBody>
      </p:sp>
      <p:pic>
        <p:nvPicPr>
          <p:cNvPr id="2" name="Imagen 1">
            <a:extLst>
              <a:ext uri="{FF2B5EF4-FFF2-40B4-BE49-F238E27FC236}">
                <a16:creationId xmlns:a16="http://schemas.microsoft.com/office/drawing/2014/main" id="{F2954AE8-99A5-203B-0A7D-CBF8F39EBC9F}"/>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960" b="95280" l="10000" r="90000">
                        <a14:foregroundMark x1="63240" y1="1960" x2="65720" y2="10040"/>
                        <a14:foregroundMark x1="57920" y1="95280" x2="64640" y2="87760"/>
                        <a14:backgroundMark x1="37880" y1="57920" x2="40680" y2="56280"/>
                        <a14:backgroundMark x1="44840" y1="45120" x2="44840" y2="45120"/>
                        <a14:backgroundMark x1="44280" y1="44280" x2="44280" y2="44280"/>
                        <a14:backgroundMark x1="68240" y1="28120" x2="68240" y2="28120"/>
                        <a14:backgroundMark x1="65440" y1="42080" x2="65440" y2="42080"/>
                        <a14:backgroundMark x1="64920" y1="56280" x2="64920" y2="56280"/>
                        <a14:backgroundMark x1="64640" y1="55720" x2="64640" y2="55720"/>
                        <a14:backgroundMark x1="64640" y1="55440" x2="64640" y2="55440"/>
                        <a14:backgroundMark x1="60160" y1="84680" x2="60160" y2="84680"/>
                        <a14:backgroundMark x1="60160" y1="84120" x2="60160" y2="84120"/>
                        <a14:backgroundMark x1="61000" y1="85520" x2="61000" y2="85520"/>
                        <a14:backgroundMark x1="61000" y1="85520" x2="60440" y2="83560"/>
                        <a14:backgroundMark x1="59600" y1="83560" x2="61000" y2="84960"/>
                        <a14:backgroundMark x1="59880" y1="85240" x2="59040" y2="83560"/>
                        <a14:backgroundMark x1="51240" y1="69640" x2="50120" y2="67960"/>
                        <a14:backgroundMark x1="50120" y1="67960" x2="50120" y2="67960"/>
                        <a14:backgroundMark x1="51520" y1="69080" x2="51520" y2="67960"/>
                        <a14:backgroundMark x1="39280" y1="56560" x2="42880" y2="55720"/>
                        <a14:backgroundMark x1="40960" y1="56000" x2="40400" y2="56560"/>
                        <a14:backgroundMark x1="55440" y1="89120" x2="58200" y2="89120"/>
                        <a14:backgroundMark x1="56560" y1="88840" x2="56560" y2="88840"/>
                        <a14:backgroundMark x1="56000" y1="88560" x2="56000" y2="88560"/>
                        <a14:backgroundMark x1="67680" y1="91920" x2="67680" y2="91920"/>
                        <a14:backgroundMark x1="56280" y1="88560" x2="56280" y2="88560"/>
                        <a14:backgroundMark x1="40680" y1="56280" x2="40680" y2="56280"/>
                        <a14:backgroundMark x1="40680" y1="56000" x2="40680" y2="56000"/>
                        <a14:backgroundMark x1="41240" y1="55720" x2="41240" y2="55720"/>
                        <a14:backgroundMark x1="67680" y1="28960" x2="67680" y2="28960"/>
                        <a14:backgroundMark x1="78000" y1="17840" x2="90520" y2="6120"/>
                        <a14:backgroundMark x1="76040" y1="42880" x2="93600" y2="25640"/>
                      </a14:backgroundRemoval>
                    </a14:imgEffect>
                  </a14:imgLayer>
                </a14:imgProps>
              </a:ext>
            </a:extLst>
          </a:blip>
          <a:stretch>
            <a:fillRect/>
          </a:stretch>
        </p:blipFill>
        <p:spPr>
          <a:xfrm>
            <a:off x="4441373" y="3298372"/>
            <a:ext cx="2710541" cy="2710541"/>
          </a:xfrm>
          <a:prstGeom prst="rect">
            <a:avLst/>
          </a:prstGeom>
        </p:spPr>
      </p:pic>
    </p:spTree>
    <p:extLst>
      <p:ext uri="{BB962C8B-B14F-4D97-AF65-F5344CB8AC3E}">
        <p14:creationId xmlns:p14="http://schemas.microsoft.com/office/powerpoint/2010/main" val="30416414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965253" y="6239864"/>
            <a:ext cx="8583004" cy="43088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4" name="CuadroTexto 13">
            <a:extLst>
              <a:ext uri="{FF2B5EF4-FFF2-40B4-BE49-F238E27FC236}">
                <a16:creationId xmlns:a16="http://schemas.microsoft.com/office/drawing/2014/main" id="{5EBC2F11-DE94-C36A-4AFC-A86A3AF990BA}"/>
              </a:ext>
            </a:extLst>
          </p:cNvPr>
          <p:cNvSpPr txBox="1"/>
          <p:nvPr/>
        </p:nvSpPr>
        <p:spPr>
          <a:xfrm>
            <a:off x="4338081" y="6239864"/>
            <a:ext cx="3812751" cy="430887"/>
          </a:xfrm>
          <a:prstGeom prst="rect">
            <a:avLst/>
          </a:prstGeom>
          <a:noFill/>
        </p:spPr>
        <p:txBody>
          <a:bodyPr wrap="square" rtlCol="0">
            <a:spAutoFit/>
          </a:bodyPr>
          <a:lstStyle/>
          <a:p>
            <a:pPr algn="ctr"/>
            <a:r>
              <a:rPr lang="es-419" sz="1100" b="1" u="sng" dirty="0">
                <a:solidFill>
                  <a:schemeClr val="bg1"/>
                </a:solidFill>
              </a:rPr>
              <a:t>MODULO 1</a:t>
            </a:r>
            <a:endParaRPr lang="es-419" sz="1100" b="1" dirty="0">
              <a:solidFill>
                <a:schemeClr val="bg1"/>
              </a:solidFill>
            </a:endParaRPr>
          </a:p>
          <a:p>
            <a:pPr algn="ctr"/>
            <a:r>
              <a:rPr lang="es-419" sz="1100" b="1" kern="100" dirty="0">
                <a:ln>
                  <a:noFill/>
                </a:ln>
                <a:solidFill>
                  <a:schemeClr val="bg1"/>
                </a:solidFill>
                <a:effectLst/>
                <a:latin typeface="ADLaM Display" panose="02010000000000000000" pitchFamily="2" charset="0"/>
                <a:ea typeface="Calibri" panose="020F0502020204030204" pitchFamily="34" charset="0"/>
                <a:cs typeface="Times New Roman" panose="02020603050405020304" pitchFamily="18" charset="0"/>
              </a:rPr>
              <a:t>PROFESIONALIZACIÓN DE LIDERES DE SEGURIDAD</a:t>
            </a:r>
            <a:r>
              <a:rPr lang="es-419" sz="1100" b="1" dirty="0">
                <a:solidFill>
                  <a:schemeClr val="bg1"/>
                </a:solidFill>
              </a:rPr>
              <a:t>  </a:t>
            </a:r>
            <a:endParaRPr lang="es-MX" sz="1100" b="1" dirty="0">
              <a:solidFill>
                <a:schemeClr val="bg1"/>
              </a:solidFill>
            </a:endParaRPr>
          </a:p>
        </p:txBody>
      </p:sp>
      <p:sp>
        <p:nvSpPr>
          <p:cNvPr id="15" name="CuadroTexto 14">
            <a:extLst>
              <a:ext uri="{FF2B5EF4-FFF2-40B4-BE49-F238E27FC236}">
                <a16:creationId xmlns:a16="http://schemas.microsoft.com/office/drawing/2014/main" id="{23B85BB2-428A-4648-2E24-E77E5963CF55}"/>
              </a:ext>
            </a:extLst>
          </p:cNvPr>
          <p:cNvSpPr txBox="1"/>
          <p:nvPr/>
        </p:nvSpPr>
        <p:spPr>
          <a:xfrm>
            <a:off x="4412925" y="-152404"/>
            <a:ext cx="3599684" cy="954107"/>
          </a:xfrm>
          <a:prstGeom prst="rect">
            <a:avLst/>
          </a:prstGeom>
          <a:noFill/>
        </p:spPr>
        <p:txBody>
          <a:bodyPr wrap="square" rtlCol="0">
            <a:spAutoFit/>
          </a:bodyPr>
          <a:lstStyle/>
          <a:p>
            <a:pPr algn="ctr"/>
            <a:endPar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sz="1400"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sz="1400"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927057" cy="907628"/>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663698" y="6163586"/>
            <a:ext cx="1370080" cy="475559"/>
          </a:xfrm>
          <a:prstGeom prst="rect">
            <a:avLst/>
          </a:prstGeom>
        </p:spPr>
      </p:pic>
      <p:cxnSp>
        <p:nvCxnSpPr>
          <p:cNvPr id="3" name="Conector recto 2">
            <a:extLst>
              <a:ext uri="{FF2B5EF4-FFF2-40B4-BE49-F238E27FC236}">
                <a16:creationId xmlns:a16="http://schemas.microsoft.com/office/drawing/2014/main" id="{27E09B78-42F5-81C0-6D40-17FE20884384}"/>
              </a:ext>
            </a:extLst>
          </p:cNvPr>
          <p:cNvCxnSpPr>
            <a:cxnSpLocks/>
          </p:cNvCxnSpPr>
          <p:nvPr/>
        </p:nvCxnSpPr>
        <p:spPr>
          <a:xfrm flipV="1">
            <a:off x="1965253" y="628369"/>
            <a:ext cx="9192604" cy="13884"/>
          </a:xfrm>
          <a:prstGeom prst="line">
            <a:avLst/>
          </a:prstGeom>
          <a:ln w="95250">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716C4896-5932-E211-4D3B-7AFA682403FB}"/>
              </a:ext>
            </a:extLst>
          </p:cNvPr>
          <p:cNvSpPr txBox="1"/>
          <p:nvPr/>
        </p:nvSpPr>
        <p:spPr>
          <a:xfrm>
            <a:off x="2362195" y="628370"/>
            <a:ext cx="8425542" cy="586699"/>
          </a:xfrm>
          <a:prstGeom prst="rect">
            <a:avLst/>
          </a:prstGeom>
          <a:noFill/>
        </p:spPr>
        <p:txBody>
          <a:bodyPr wrap="square">
            <a:spAutoFit/>
          </a:bodyPr>
          <a:lstStyle/>
          <a:p>
            <a:pPr algn="ctr">
              <a:lnSpc>
                <a:spcPct val="150000"/>
              </a:lnSpc>
              <a:spcAft>
                <a:spcPts val="800"/>
              </a:spcAft>
            </a:pPr>
            <a:r>
              <a:rPr lang="es-419" sz="2400" b="1" kern="100" dirty="0">
                <a:latin typeface="Arial" panose="020B0604020202020204" pitchFamily="34" charset="0"/>
                <a:ea typeface="Calibri" panose="020F0502020204030204" pitchFamily="34" charset="0"/>
                <a:cs typeface="Times New Roman" panose="02020603050405020304" pitchFamily="18" charset="0"/>
              </a:rPr>
              <a:t>SANCIONES Y MULTAS  </a:t>
            </a:r>
            <a:endParaRPr lang="es-MX"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uadroTexto 7">
            <a:extLst>
              <a:ext uri="{FF2B5EF4-FFF2-40B4-BE49-F238E27FC236}">
                <a16:creationId xmlns:a16="http://schemas.microsoft.com/office/drawing/2014/main" id="{97879628-785B-0B9D-DDD3-41FA22C6CD80}"/>
              </a:ext>
            </a:extLst>
          </p:cNvPr>
          <p:cNvSpPr txBox="1"/>
          <p:nvPr/>
        </p:nvSpPr>
        <p:spPr>
          <a:xfrm>
            <a:off x="4713513" y="6607627"/>
            <a:ext cx="3015344" cy="281231"/>
          </a:xfrm>
          <a:prstGeom prst="rect">
            <a:avLst/>
          </a:prstGeom>
          <a:noFill/>
        </p:spPr>
        <p:txBody>
          <a:bodyPr wrap="square">
            <a:spAutoFit/>
          </a:bodyPr>
          <a:lstStyle/>
          <a:p>
            <a:pPr algn="ctr">
              <a:lnSpc>
                <a:spcPct val="107000"/>
              </a:lnSpc>
              <a:spcAft>
                <a:spcPts val="800"/>
              </a:spcAft>
            </a:pPr>
            <a:r>
              <a:rPr lang="es-MX"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www.emprendedoresehs.com</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CuadroTexto 11">
            <a:extLst>
              <a:ext uri="{FF2B5EF4-FFF2-40B4-BE49-F238E27FC236}">
                <a16:creationId xmlns:a16="http://schemas.microsoft.com/office/drawing/2014/main" id="{AF169073-6DA7-B795-0AE6-054041010DB1}"/>
              </a:ext>
            </a:extLst>
          </p:cNvPr>
          <p:cNvSpPr txBox="1"/>
          <p:nvPr/>
        </p:nvSpPr>
        <p:spPr>
          <a:xfrm>
            <a:off x="1965253" y="1313638"/>
            <a:ext cx="9192603" cy="708912"/>
          </a:xfrm>
          <a:prstGeom prst="rect">
            <a:avLst/>
          </a:prstGeom>
          <a:noFill/>
        </p:spPr>
        <p:txBody>
          <a:bodyPr wrap="square">
            <a:spAutoFit/>
          </a:bodyPr>
          <a:lstStyle/>
          <a:p>
            <a:pPr>
              <a:lnSpc>
                <a:spcPct val="115000"/>
              </a:lnSpc>
              <a:spcAft>
                <a:spcPts val="800"/>
              </a:spcAft>
            </a:pPr>
            <a:r>
              <a:rPr lang="es-419" sz="1800" kern="100" dirty="0">
                <a:effectLst/>
                <a:latin typeface="Arial" panose="020B0604020202020204" pitchFamily="34" charset="0"/>
                <a:ea typeface="Calibri" panose="020F0502020204030204" pitchFamily="34" charset="0"/>
                <a:cs typeface="Times New Roman" panose="02020603050405020304" pitchFamily="18" charset="0"/>
              </a:rPr>
              <a:t>El incumplimiento de las obligaciones en materia de seguridad y salud puede generar diversas consecuencias administrativas y las autoridades laborales pueden imponer:</a:t>
            </a:r>
            <a:endParaRPr lang="es-MX"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CuadroTexto 15">
            <a:extLst>
              <a:ext uri="{FF2B5EF4-FFF2-40B4-BE49-F238E27FC236}">
                <a16:creationId xmlns:a16="http://schemas.microsoft.com/office/drawing/2014/main" id="{A120B94E-B408-C186-E8CD-2926F9A32F13}"/>
              </a:ext>
            </a:extLst>
          </p:cNvPr>
          <p:cNvSpPr txBox="1"/>
          <p:nvPr/>
        </p:nvSpPr>
        <p:spPr>
          <a:xfrm>
            <a:off x="1965253" y="2356490"/>
            <a:ext cx="7500257" cy="3549433"/>
          </a:xfrm>
          <a:prstGeom prst="rect">
            <a:avLst/>
          </a:prstGeom>
          <a:noFill/>
        </p:spPr>
        <p:txBody>
          <a:bodyPr wrap="square">
            <a:spAutoFit/>
          </a:bodyPr>
          <a:lstStyle/>
          <a:p>
            <a:pPr marL="342900" lvl="0" indent="-342900">
              <a:lnSpc>
                <a:spcPct val="150000"/>
              </a:lnSpc>
              <a:buFont typeface="Symbol" panose="05050102010706020507" pitchFamily="18" charset="2"/>
              <a:buChar char=""/>
            </a:pPr>
            <a:r>
              <a:rPr lang="es-419" sz="2000" kern="100" dirty="0">
                <a:effectLst/>
                <a:ea typeface="Calibri" panose="020F0502020204030204" pitchFamily="34" charset="0"/>
                <a:cs typeface="Times New Roman" panose="02020603050405020304" pitchFamily="18" charset="0"/>
              </a:rPr>
              <a:t>Multas económicas.</a:t>
            </a:r>
            <a:endParaRPr lang="es-MX" sz="2000" kern="100" dirty="0">
              <a:effectLst/>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s-419" sz="2000" kern="100" dirty="0">
                <a:effectLst/>
                <a:ea typeface="Calibri" panose="020F0502020204030204" pitchFamily="34" charset="0"/>
                <a:cs typeface="Times New Roman" panose="02020603050405020304" pitchFamily="18" charset="0"/>
              </a:rPr>
              <a:t>Requerimientos de cumplimiento.</a:t>
            </a:r>
            <a:endParaRPr lang="es-MX" sz="2000" kern="100" dirty="0">
              <a:effectLst/>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s-419" sz="2000" kern="100" dirty="0">
                <a:effectLst/>
                <a:ea typeface="Calibri" panose="020F0502020204030204" pitchFamily="34" charset="0"/>
                <a:cs typeface="Times New Roman" panose="02020603050405020304" pitchFamily="18" charset="0"/>
              </a:rPr>
              <a:t>Suspensión de actividades.</a:t>
            </a:r>
            <a:endParaRPr lang="es-MX" sz="2000" kern="100" dirty="0">
              <a:effectLst/>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s-419" sz="2000" kern="100" dirty="0">
                <a:effectLst/>
                <a:ea typeface="Calibri" panose="020F0502020204030204" pitchFamily="34" charset="0"/>
                <a:cs typeface="Times New Roman" panose="02020603050405020304" pitchFamily="18" charset="0"/>
              </a:rPr>
              <a:t>Clausura parcial o total del centro de trabajo.</a:t>
            </a:r>
            <a:endParaRPr lang="es-MX" sz="2000" kern="100" dirty="0">
              <a:effectLst/>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s-419" sz="2000" kern="100" dirty="0">
                <a:effectLst/>
                <a:ea typeface="Calibri" panose="020F0502020204030204" pitchFamily="34" charset="0"/>
                <a:cs typeface="Times New Roman" panose="02020603050405020304" pitchFamily="18" charset="0"/>
              </a:rPr>
              <a:t>Responsabilidad administrativa.</a:t>
            </a:r>
            <a:endParaRPr lang="es-MX" sz="2000" kern="100" dirty="0">
              <a:effectLst/>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s-419" sz="2000" kern="100" dirty="0">
                <a:effectLst/>
                <a:ea typeface="Calibri" panose="020F0502020204030204" pitchFamily="34" charset="0"/>
                <a:cs typeface="Times New Roman" panose="02020603050405020304" pitchFamily="18" charset="0"/>
              </a:rPr>
              <a:t>Responsabilidad civil por daños.</a:t>
            </a:r>
            <a:endParaRPr lang="es-MX" sz="2000" kern="100" dirty="0">
              <a:effectLst/>
              <a:ea typeface="Calibri" panose="020F0502020204030204" pitchFamily="34" charset="0"/>
              <a:cs typeface="Times New Roman" panose="02020603050405020304" pitchFamily="18" charset="0"/>
            </a:endParaRPr>
          </a:p>
          <a:p>
            <a:pPr marL="342900" lvl="0" indent="-342900">
              <a:spcAft>
                <a:spcPts val="800"/>
              </a:spcAft>
              <a:buFont typeface="Symbol" panose="05050102010706020507" pitchFamily="18" charset="2"/>
              <a:buChar char=""/>
            </a:pPr>
            <a:r>
              <a:rPr lang="es-419" sz="2000" kern="100" dirty="0">
                <a:effectLst/>
                <a:ea typeface="Calibri" panose="020F0502020204030204" pitchFamily="34" charset="0"/>
                <a:cs typeface="Times New Roman" panose="02020603050405020304" pitchFamily="18" charset="0"/>
              </a:rPr>
              <a:t>Responsabilidad penal cuando exista negligencia que derive en lesiones graves o fallecimientos.</a:t>
            </a:r>
            <a:endParaRPr lang="es-MX" sz="2000" kern="100" dirty="0">
              <a:effectLst/>
              <a:ea typeface="Calibri" panose="020F0502020204030204" pitchFamily="34" charset="0"/>
              <a:cs typeface="Times New Roman" panose="02020603050405020304" pitchFamily="18" charset="0"/>
            </a:endParaRPr>
          </a:p>
        </p:txBody>
      </p:sp>
      <p:pic>
        <p:nvPicPr>
          <p:cNvPr id="17" name="Imagen 16">
            <a:extLst>
              <a:ext uri="{FF2B5EF4-FFF2-40B4-BE49-F238E27FC236}">
                <a16:creationId xmlns:a16="http://schemas.microsoft.com/office/drawing/2014/main" id="{91860033-ED51-5F6E-FFAD-0CF5CCDCA3C3}"/>
              </a:ext>
            </a:extLst>
          </p:cNvPr>
          <p:cNvPicPr>
            <a:picLocks noChangeAspect="1"/>
          </p:cNvPicPr>
          <p:nvPr/>
        </p:nvPicPr>
        <p:blipFill rotWithShape="1">
          <a:blip r:embed="rId5"/>
          <a:srcRect b="19166"/>
          <a:stretch/>
        </p:blipFill>
        <p:spPr>
          <a:xfrm>
            <a:off x="9056914" y="2639439"/>
            <a:ext cx="2716666" cy="2196012"/>
          </a:xfrm>
          <a:prstGeom prst="rect">
            <a:avLst/>
          </a:prstGeom>
        </p:spPr>
      </p:pic>
    </p:spTree>
    <p:extLst>
      <p:ext uri="{BB962C8B-B14F-4D97-AF65-F5344CB8AC3E}">
        <p14:creationId xmlns:p14="http://schemas.microsoft.com/office/powerpoint/2010/main" val="2240898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965253" y="6239864"/>
            <a:ext cx="8583004" cy="43088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4" name="CuadroTexto 13">
            <a:extLst>
              <a:ext uri="{FF2B5EF4-FFF2-40B4-BE49-F238E27FC236}">
                <a16:creationId xmlns:a16="http://schemas.microsoft.com/office/drawing/2014/main" id="{5EBC2F11-DE94-C36A-4AFC-A86A3AF990BA}"/>
              </a:ext>
            </a:extLst>
          </p:cNvPr>
          <p:cNvSpPr txBox="1"/>
          <p:nvPr/>
        </p:nvSpPr>
        <p:spPr>
          <a:xfrm>
            <a:off x="4338081" y="6239864"/>
            <a:ext cx="3812751" cy="430887"/>
          </a:xfrm>
          <a:prstGeom prst="rect">
            <a:avLst/>
          </a:prstGeom>
          <a:noFill/>
        </p:spPr>
        <p:txBody>
          <a:bodyPr wrap="square" rtlCol="0">
            <a:spAutoFit/>
          </a:bodyPr>
          <a:lstStyle/>
          <a:p>
            <a:pPr algn="ctr"/>
            <a:r>
              <a:rPr lang="es-419" sz="1100" b="1" u="sng" dirty="0">
                <a:solidFill>
                  <a:schemeClr val="bg1"/>
                </a:solidFill>
              </a:rPr>
              <a:t>MODULO 1</a:t>
            </a:r>
            <a:endParaRPr lang="es-419" sz="1100" b="1" dirty="0">
              <a:solidFill>
                <a:schemeClr val="bg1"/>
              </a:solidFill>
            </a:endParaRPr>
          </a:p>
          <a:p>
            <a:pPr algn="ctr"/>
            <a:r>
              <a:rPr lang="es-419" sz="1100" b="1" kern="100" dirty="0">
                <a:ln>
                  <a:noFill/>
                </a:ln>
                <a:solidFill>
                  <a:schemeClr val="bg1"/>
                </a:solidFill>
                <a:effectLst/>
                <a:latin typeface="ADLaM Display" panose="02010000000000000000" pitchFamily="2" charset="0"/>
                <a:ea typeface="Calibri" panose="020F0502020204030204" pitchFamily="34" charset="0"/>
                <a:cs typeface="Times New Roman" panose="02020603050405020304" pitchFamily="18" charset="0"/>
              </a:rPr>
              <a:t>PROFESIONALIZACIÓN DE LIDERES DE SEGURIDAD</a:t>
            </a:r>
            <a:r>
              <a:rPr lang="es-419" sz="1100" b="1" dirty="0">
                <a:solidFill>
                  <a:schemeClr val="bg1"/>
                </a:solidFill>
              </a:rPr>
              <a:t>  </a:t>
            </a:r>
            <a:endParaRPr lang="es-MX" sz="1100" b="1" dirty="0">
              <a:solidFill>
                <a:schemeClr val="bg1"/>
              </a:solidFill>
            </a:endParaRPr>
          </a:p>
        </p:txBody>
      </p:sp>
      <p:sp>
        <p:nvSpPr>
          <p:cNvPr id="15" name="CuadroTexto 14">
            <a:extLst>
              <a:ext uri="{FF2B5EF4-FFF2-40B4-BE49-F238E27FC236}">
                <a16:creationId xmlns:a16="http://schemas.microsoft.com/office/drawing/2014/main" id="{23B85BB2-428A-4648-2E24-E77E5963CF55}"/>
              </a:ext>
            </a:extLst>
          </p:cNvPr>
          <p:cNvSpPr txBox="1"/>
          <p:nvPr/>
        </p:nvSpPr>
        <p:spPr>
          <a:xfrm>
            <a:off x="4412925" y="-152404"/>
            <a:ext cx="3599684" cy="954107"/>
          </a:xfrm>
          <a:prstGeom prst="rect">
            <a:avLst/>
          </a:prstGeom>
          <a:noFill/>
        </p:spPr>
        <p:txBody>
          <a:bodyPr wrap="square" rtlCol="0">
            <a:spAutoFit/>
          </a:bodyPr>
          <a:lstStyle/>
          <a:p>
            <a:pPr algn="ctr"/>
            <a:endPar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sz="1400"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sz="1400"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927057" cy="907628"/>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663698" y="6163586"/>
            <a:ext cx="1370080" cy="475559"/>
          </a:xfrm>
          <a:prstGeom prst="rect">
            <a:avLst/>
          </a:prstGeom>
        </p:spPr>
      </p:pic>
      <p:cxnSp>
        <p:nvCxnSpPr>
          <p:cNvPr id="3" name="Conector recto 2">
            <a:extLst>
              <a:ext uri="{FF2B5EF4-FFF2-40B4-BE49-F238E27FC236}">
                <a16:creationId xmlns:a16="http://schemas.microsoft.com/office/drawing/2014/main" id="{27E09B78-42F5-81C0-6D40-17FE20884384}"/>
              </a:ext>
            </a:extLst>
          </p:cNvPr>
          <p:cNvCxnSpPr>
            <a:cxnSpLocks/>
          </p:cNvCxnSpPr>
          <p:nvPr/>
        </p:nvCxnSpPr>
        <p:spPr>
          <a:xfrm flipV="1">
            <a:off x="1965253" y="628369"/>
            <a:ext cx="9192604" cy="13884"/>
          </a:xfrm>
          <a:prstGeom prst="line">
            <a:avLst/>
          </a:prstGeom>
          <a:ln w="95250">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716C4896-5932-E211-4D3B-7AFA682403FB}"/>
              </a:ext>
            </a:extLst>
          </p:cNvPr>
          <p:cNvSpPr txBox="1"/>
          <p:nvPr/>
        </p:nvSpPr>
        <p:spPr>
          <a:xfrm>
            <a:off x="2362195" y="628370"/>
            <a:ext cx="8425542" cy="586699"/>
          </a:xfrm>
          <a:prstGeom prst="rect">
            <a:avLst/>
          </a:prstGeom>
          <a:noFill/>
        </p:spPr>
        <p:txBody>
          <a:bodyPr wrap="square">
            <a:spAutoFit/>
          </a:bodyPr>
          <a:lstStyle/>
          <a:p>
            <a:pPr algn="ctr">
              <a:lnSpc>
                <a:spcPct val="150000"/>
              </a:lnSpc>
              <a:spcAft>
                <a:spcPts val="800"/>
              </a:spcAft>
            </a:pPr>
            <a:r>
              <a:rPr lang="es-419" sz="2400" b="1" kern="100" dirty="0">
                <a:latin typeface="Arial" panose="020B0604020202020204" pitchFamily="34" charset="0"/>
                <a:ea typeface="Calibri" panose="020F0502020204030204" pitchFamily="34" charset="0"/>
                <a:cs typeface="Times New Roman" panose="02020603050405020304" pitchFamily="18" charset="0"/>
              </a:rPr>
              <a:t>SANCIONES Y MULTAS  </a:t>
            </a:r>
            <a:endParaRPr lang="es-MX"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uadroTexto 7">
            <a:extLst>
              <a:ext uri="{FF2B5EF4-FFF2-40B4-BE49-F238E27FC236}">
                <a16:creationId xmlns:a16="http://schemas.microsoft.com/office/drawing/2014/main" id="{97879628-785B-0B9D-DDD3-41FA22C6CD80}"/>
              </a:ext>
            </a:extLst>
          </p:cNvPr>
          <p:cNvSpPr txBox="1"/>
          <p:nvPr/>
        </p:nvSpPr>
        <p:spPr>
          <a:xfrm>
            <a:off x="4713513" y="6607627"/>
            <a:ext cx="3015344" cy="281231"/>
          </a:xfrm>
          <a:prstGeom prst="rect">
            <a:avLst/>
          </a:prstGeom>
          <a:noFill/>
        </p:spPr>
        <p:txBody>
          <a:bodyPr wrap="square">
            <a:spAutoFit/>
          </a:bodyPr>
          <a:lstStyle/>
          <a:p>
            <a:pPr algn="ctr">
              <a:lnSpc>
                <a:spcPct val="107000"/>
              </a:lnSpc>
              <a:spcAft>
                <a:spcPts val="800"/>
              </a:spcAft>
            </a:pPr>
            <a:r>
              <a:rPr lang="es-MX"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www.emprendedoresehs.com</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CuadroTexto 15">
            <a:extLst>
              <a:ext uri="{FF2B5EF4-FFF2-40B4-BE49-F238E27FC236}">
                <a16:creationId xmlns:a16="http://schemas.microsoft.com/office/drawing/2014/main" id="{A120B94E-B408-C186-E8CD-2926F9A32F13}"/>
              </a:ext>
            </a:extLst>
          </p:cNvPr>
          <p:cNvSpPr txBox="1"/>
          <p:nvPr/>
        </p:nvSpPr>
        <p:spPr>
          <a:xfrm>
            <a:off x="1965253" y="1355004"/>
            <a:ext cx="9192604" cy="1015663"/>
          </a:xfrm>
          <a:prstGeom prst="rect">
            <a:avLst/>
          </a:prstGeom>
          <a:noFill/>
        </p:spPr>
        <p:txBody>
          <a:bodyPr wrap="square">
            <a:spAutoFit/>
          </a:bodyPr>
          <a:lstStyle/>
          <a:p>
            <a:r>
              <a:rPr lang="es-419" sz="2000" kern="100" dirty="0">
                <a:effectLst/>
                <a:ea typeface="Calibri" panose="020F0502020204030204" pitchFamily="34" charset="0"/>
                <a:cs typeface="Times New Roman" panose="02020603050405020304" pitchFamily="18" charset="0"/>
              </a:rPr>
              <a:t>Las multas se determinan conforme a la legislación vigente y se calculan con base en la Unidad de Medida y Actualización (UMA), considerando la gravedad de la infracción, la reincidencia y el número de trabajadores afectados.</a:t>
            </a:r>
            <a:endParaRPr lang="es-MX" sz="2000" kern="100" dirty="0">
              <a:effectLst/>
              <a:ea typeface="Calibri" panose="020F0502020204030204" pitchFamily="34" charset="0"/>
              <a:cs typeface="Times New Roman" panose="02020603050405020304" pitchFamily="18" charset="0"/>
            </a:endParaRPr>
          </a:p>
        </p:txBody>
      </p:sp>
      <p:sp>
        <p:nvSpPr>
          <p:cNvPr id="4" name="CuadroTexto 3">
            <a:extLst>
              <a:ext uri="{FF2B5EF4-FFF2-40B4-BE49-F238E27FC236}">
                <a16:creationId xmlns:a16="http://schemas.microsoft.com/office/drawing/2014/main" id="{0A9A850D-9354-5EE4-5151-A56FE54FFE0B}"/>
              </a:ext>
            </a:extLst>
          </p:cNvPr>
          <p:cNvSpPr txBox="1"/>
          <p:nvPr/>
        </p:nvSpPr>
        <p:spPr>
          <a:xfrm>
            <a:off x="6096000" y="2924127"/>
            <a:ext cx="5562600" cy="2195216"/>
          </a:xfrm>
          <a:prstGeom prst="rect">
            <a:avLst/>
          </a:prstGeom>
          <a:noFill/>
        </p:spPr>
        <p:txBody>
          <a:bodyPr wrap="square">
            <a:spAutoFit/>
          </a:bodyPr>
          <a:lstStyle/>
          <a:p>
            <a:pPr>
              <a:lnSpc>
                <a:spcPct val="115000"/>
              </a:lnSpc>
              <a:spcAft>
                <a:spcPts val="800"/>
              </a:spcAft>
            </a:pPr>
            <a:r>
              <a:rPr lang="es-419" sz="2000" kern="100" dirty="0">
                <a:effectLst/>
                <a:ea typeface="Calibri" panose="020F0502020204030204" pitchFamily="34" charset="0"/>
                <a:cs typeface="Times New Roman" panose="02020603050405020304" pitchFamily="18" charset="0"/>
              </a:rPr>
              <a:t>Además de las sanciones económicas, un accidente derivado del incumplimiento normativo puede generar incrementos en la prima de riesgo del Seguro de Riesgos de Trabajo, costos por incapacidades, pérdida de productividad y afectaciones reputacionales.</a:t>
            </a:r>
            <a:endParaRPr lang="es-MX" sz="2000" kern="100" dirty="0">
              <a:effectLst/>
              <a:ea typeface="Calibri" panose="020F0502020204030204" pitchFamily="34" charset="0"/>
              <a:cs typeface="Times New Roman" panose="02020603050405020304" pitchFamily="18" charset="0"/>
            </a:endParaRPr>
          </a:p>
        </p:txBody>
      </p:sp>
      <p:pic>
        <p:nvPicPr>
          <p:cNvPr id="7" name="Imagen 6">
            <a:extLst>
              <a:ext uri="{FF2B5EF4-FFF2-40B4-BE49-F238E27FC236}">
                <a16:creationId xmlns:a16="http://schemas.microsoft.com/office/drawing/2014/main" id="{F761A71B-D94B-7DEF-994E-B3F49D61854B}"/>
              </a:ext>
            </a:extLst>
          </p:cNvPr>
          <p:cNvPicPr>
            <a:picLocks noChangeAspect="1"/>
          </p:cNvPicPr>
          <p:nvPr/>
        </p:nvPicPr>
        <p:blipFill>
          <a:blip r:embed="rId5"/>
          <a:stretch>
            <a:fillRect/>
          </a:stretch>
        </p:blipFill>
        <p:spPr>
          <a:xfrm>
            <a:off x="1965253" y="2534793"/>
            <a:ext cx="3423176" cy="3329273"/>
          </a:xfrm>
          <a:prstGeom prst="rect">
            <a:avLst/>
          </a:prstGeom>
        </p:spPr>
      </p:pic>
    </p:spTree>
    <p:extLst>
      <p:ext uri="{BB962C8B-B14F-4D97-AF65-F5344CB8AC3E}">
        <p14:creationId xmlns:p14="http://schemas.microsoft.com/office/powerpoint/2010/main" val="11538798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965253" y="6239864"/>
            <a:ext cx="8583004" cy="43088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4" name="CuadroTexto 13">
            <a:extLst>
              <a:ext uri="{FF2B5EF4-FFF2-40B4-BE49-F238E27FC236}">
                <a16:creationId xmlns:a16="http://schemas.microsoft.com/office/drawing/2014/main" id="{5EBC2F11-DE94-C36A-4AFC-A86A3AF990BA}"/>
              </a:ext>
            </a:extLst>
          </p:cNvPr>
          <p:cNvSpPr txBox="1"/>
          <p:nvPr/>
        </p:nvSpPr>
        <p:spPr>
          <a:xfrm>
            <a:off x="4338081" y="6239864"/>
            <a:ext cx="3812751" cy="430887"/>
          </a:xfrm>
          <a:prstGeom prst="rect">
            <a:avLst/>
          </a:prstGeom>
          <a:noFill/>
        </p:spPr>
        <p:txBody>
          <a:bodyPr wrap="square" rtlCol="0">
            <a:spAutoFit/>
          </a:bodyPr>
          <a:lstStyle/>
          <a:p>
            <a:pPr algn="ctr"/>
            <a:r>
              <a:rPr lang="es-419" sz="1100" b="1" u="sng" dirty="0">
                <a:solidFill>
                  <a:schemeClr val="bg1"/>
                </a:solidFill>
              </a:rPr>
              <a:t>MODULO 1</a:t>
            </a:r>
            <a:endParaRPr lang="es-419" sz="1100" b="1" dirty="0">
              <a:solidFill>
                <a:schemeClr val="bg1"/>
              </a:solidFill>
            </a:endParaRPr>
          </a:p>
          <a:p>
            <a:pPr algn="ctr"/>
            <a:r>
              <a:rPr lang="es-419" sz="1100" b="1" kern="100" dirty="0">
                <a:ln>
                  <a:noFill/>
                </a:ln>
                <a:solidFill>
                  <a:schemeClr val="bg1"/>
                </a:solidFill>
                <a:effectLst/>
                <a:latin typeface="ADLaM Display" panose="02010000000000000000" pitchFamily="2" charset="0"/>
                <a:ea typeface="Calibri" panose="020F0502020204030204" pitchFamily="34" charset="0"/>
                <a:cs typeface="Times New Roman" panose="02020603050405020304" pitchFamily="18" charset="0"/>
              </a:rPr>
              <a:t>PROFESIONALIZACIÓN DE LIDERES DE SEGURIDAD</a:t>
            </a:r>
            <a:r>
              <a:rPr lang="es-419" sz="1100" b="1" dirty="0">
                <a:solidFill>
                  <a:schemeClr val="bg1"/>
                </a:solidFill>
              </a:rPr>
              <a:t>  </a:t>
            </a:r>
            <a:endParaRPr lang="es-MX" sz="1100" b="1" dirty="0">
              <a:solidFill>
                <a:schemeClr val="bg1"/>
              </a:solidFill>
            </a:endParaRPr>
          </a:p>
        </p:txBody>
      </p:sp>
      <p:sp>
        <p:nvSpPr>
          <p:cNvPr id="15" name="CuadroTexto 14">
            <a:extLst>
              <a:ext uri="{FF2B5EF4-FFF2-40B4-BE49-F238E27FC236}">
                <a16:creationId xmlns:a16="http://schemas.microsoft.com/office/drawing/2014/main" id="{23B85BB2-428A-4648-2E24-E77E5963CF55}"/>
              </a:ext>
            </a:extLst>
          </p:cNvPr>
          <p:cNvSpPr txBox="1"/>
          <p:nvPr/>
        </p:nvSpPr>
        <p:spPr>
          <a:xfrm>
            <a:off x="4412925" y="-152404"/>
            <a:ext cx="3599684" cy="954107"/>
          </a:xfrm>
          <a:prstGeom prst="rect">
            <a:avLst/>
          </a:prstGeom>
          <a:noFill/>
        </p:spPr>
        <p:txBody>
          <a:bodyPr wrap="square" rtlCol="0">
            <a:spAutoFit/>
          </a:bodyPr>
          <a:lstStyle/>
          <a:p>
            <a:pPr algn="ctr"/>
            <a:endPar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sz="1400"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sz="1400"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927057" cy="907628"/>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663698" y="6163586"/>
            <a:ext cx="1370080" cy="475559"/>
          </a:xfrm>
          <a:prstGeom prst="rect">
            <a:avLst/>
          </a:prstGeom>
        </p:spPr>
      </p:pic>
      <p:cxnSp>
        <p:nvCxnSpPr>
          <p:cNvPr id="3" name="Conector recto 2">
            <a:extLst>
              <a:ext uri="{FF2B5EF4-FFF2-40B4-BE49-F238E27FC236}">
                <a16:creationId xmlns:a16="http://schemas.microsoft.com/office/drawing/2014/main" id="{27E09B78-42F5-81C0-6D40-17FE20884384}"/>
              </a:ext>
            </a:extLst>
          </p:cNvPr>
          <p:cNvCxnSpPr>
            <a:cxnSpLocks/>
          </p:cNvCxnSpPr>
          <p:nvPr/>
        </p:nvCxnSpPr>
        <p:spPr>
          <a:xfrm flipV="1">
            <a:off x="1965253" y="628369"/>
            <a:ext cx="9192604" cy="13884"/>
          </a:xfrm>
          <a:prstGeom prst="line">
            <a:avLst/>
          </a:prstGeom>
          <a:ln w="95250">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716C4896-5932-E211-4D3B-7AFA682403FB}"/>
              </a:ext>
            </a:extLst>
          </p:cNvPr>
          <p:cNvSpPr txBox="1"/>
          <p:nvPr/>
        </p:nvSpPr>
        <p:spPr>
          <a:xfrm>
            <a:off x="2362195" y="628370"/>
            <a:ext cx="8425542" cy="586699"/>
          </a:xfrm>
          <a:prstGeom prst="rect">
            <a:avLst/>
          </a:prstGeom>
          <a:noFill/>
        </p:spPr>
        <p:txBody>
          <a:bodyPr wrap="square">
            <a:spAutoFit/>
          </a:bodyPr>
          <a:lstStyle/>
          <a:p>
            <a:pPr algn="ctr">
              <a:lnSpc>
                <a:spcPct val="150000"/>
              </a:lnSpc>
              <a:spcAft>
                <a:spcPts val="800"/>
              </a:spcAft>
            </a:pPr>
            <a:r>
              <a:rPr lang="es-419" sz="2400" b="1" kern="100" dirty="0">
                <a:latin typeface="Arial" panose="020B0604020202020204" pitchFamily="34" charset="0"/>
                <a:ea typeface="Calibri" panose="020F0502020204030204" pitchFamily="34" charset="0"/>
                <a:cs typeface="Times New Roman" panose="02020603050405020304" pitchFamily="18" charset="0"/>
              </a:rPr>
              <a:t>SANCIONES Y MULTAS  </a:t>
            </a:r>
            <a:endParaRPr lang="es-MX"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uadroTexto 7">
            <a:extLst>
              <a:ext uri="{FF2B5EF4-FFF2-40B4-BE49-F238E27FC236}">
                <a16:creationId xmlns:a16="http://schemas.microsoft.com/office/drawing/2014/main" id="{97879628-785B-0B9D-DDD3-41FA22C6CD80}"/>
              </a:ext>
            </a:extLst>
          </p:cNvPr>
          <p:cNvSpPr txBox="1"/>
          <p:nvPr/>
        </p:nvSpPr>
        <p:spPr>
          <a:xfrm>
            <a:off x="4713513" y="6607627"/>
            <a:ext cx="3015344" cy="281231"/>
          </a:xfrm>
          <a:prstGeom prst="rect">
            <a:avLst/>
          </a:prstGeom>
          <a:noFill/>
        </p:spPr>
        <p:txBody>
          <a:bodyPr wrap="square">
            <a:spAutoFit/>
          </a:bodyPr>
          <a:lstStyle/>
          <a:p>
            <a:pPr algn="ctr">
              <a:lnSpc>
                <a:spcPct val="107000"/>
              </a:lnSpc>
              <a:spcAft>
                <a:spcPts val="800"/>
              </a:spcAft>
            </a:pPr>
            <a:r>
              <a:rPr lang="es-MX"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www.emprendedoresehs.com</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CuadroTexto 15">
            <a:extLst>
              <a:ext uri="{FF2B5EF4-FFF2-40B4-BE49-F238E27FC236}">
                <a16:creationId xmlns:a16="http://schemas.microsoft.com/office/drawing/2014/main" id="{A120B94E-B408-C186-E8CD-2926F9A32F13}"/>
              </a:ext>
            </a:extLst>
          </p:cNvPr>
          <p:cNvSpPr txBox="1"/>
          <p:nvPr/>
        </p:nvSpPr>
        <p:spPr>
          <a:xfrm>
            <a:off x="1959429" y="1360714"/>
            <a:ext cx="9198428" cy="1938992"/>
          </a:xfrm>
          <a:prstGeom prst="rect">
            <a:avLst/>
          </a:prstGeom>
          <a:noFill/>
        </p:spPr>
        <p:txBody>
          <a:bodyPr wrap="square">
            <a:spAutoFit/>
          </a:bodyPr>
          <a:lstStyle/>
          <a:p>
            <a:r>
              <a:rPr lang="es-MX" sz="2000" kern="100" dirty="0">
                <a:effectLst/>
                <a:ea typeface="Calibri" panose="020F0502020204030204" pitchFamily="34" charset="0"/>
                <a:cs typeface="Times New Roman" panose="02020603050405020304" pitchFamily="18" charset="0"/>
              </a:rPr>
              <a:t>Las multas de la STPS por incumplir las Normas Oficiales Mexicanas (NOM) van de </a:t>
            </a:r>
            <a:r>
              <a:rPr lang="es-MX" sz="2000" b="1" kern="100" dirty="0">
                <a:effectLst/>
                <a:ea typeface="Calibri" panose="020F0502020204030204" pitchFamily="34" charset="0"/>
                <a:cs typeface="Times New Roman" panose="02020603050405020304" pitchFamily="18" charset="0"/>
              </a:rPr>
              <a:t>250 a 5,000 </a:t>
            </a:r>
            <a:r>
              <a:rPr lang="es-MX" sz="2000" b="1" kern="100" dirty="0" err="1">
                <a:effectLst/>
                <a:ea typeface="Calibri" panose="020F0502020204030204" pitchFamily="34" charset="0"/>
                <a:cs typeface="Times New Roman" panose="02020603050405020304" pitchFamily="18" charset="0"/>
              </a:rPr>
              <a:t>UMAs</a:t>
            </a:r>
            <a:r>
              <a:rPr lang="es-MX" sz="2000" kern="100" dirty="0">
                <a:effectLst/>
                <a:ea typeface="Calibri" panose="020F0502020204030204" pitchFamily="34" charset="0"/>
                <a:cs typeface="Times New Roman" panose="02020603050405020304" pitchFamily="18" charset="0"/>
              </a:rPr>
              <a:t> (Unidad de Medida y Actualización) </a:t>
            </a:r>
            <a:r>
              <a:rPr lang="es-MX" sz="2000" b="1" kern="100" dirty="0">
                <a:effectLst/>
                <a:ea typeface="Calibri" panose="020F0502020204030204" pitchFamily="34" charset="0"/>
                <a:cs typeface="Times New Roman" panose="02020603050405020304" pitchFamily="18" charset="0"/>
              </a:rPr>
              <a:t>por cada falta y por cada trabajador afectado</a:t>
            </a:r>
            <a:r>
              <a:rPr lang="es-MX" sz="2000" kern="100" dirty="0">
                <a:effectLst/>
                <a:ea typeface="Calibri" panose="020F0502020204030204" pitchFamily="34" charset="0"/>
                <a:cs typeface="Times New Roman" panose="02020603050405020304" pitchFamily="18" charset="0"/>
              </a:rPr>
              <a:t>. </a:t>
            </a:r>
          </a:p>
          <a:p>
            <a:endParaRPr lang="es-MX" sz="2000" kern="100" dirty="0">
              <a:ea typeface="Calibri" panose="020F0502020204030204" pitchFamily="34" charset="0"/>
              <a:cs typeface="Times New Roman" panose="02020603050405020304" pitchFamily="18" charset="0"/>
            </a:endParaRPr>
          </a:p>
          <a:p>
            <a:r>
              <a:rPr lang="es-MX" sz="2000" kern="100" dirty="0">
                <a:effectLst/>
                <a:ea typeface="Calibri" panose="020F0502020204030204" pitchFamily="34" charset="0"/>
                <a:cs typeface="Times New Roman" panose="02020603050405020304" pitchFamily="18" charset="0"/>
              </a:rPr>
              <a:t>Estas sanciones pueden superar el millón de pesos y duplicarse en caso de </a:t>
            </a:r>
            <a:r>
              <a:rPr lang="es-MX" sz="2000" b="1" kern="100" dirty="0">
                <a:effectLst/>
                <a:ea typeface="Calibri" panose="020F0502020204030204" pitchFamily="34" charset="0"/>
                <a:cs typeface="Times New Roman" panose="02020603050405020304" pitchFamily="18" charset="0"/>
              </a:rPr>
              <a:t>reincidencia</a:t>
            </a:r>
            <a:r>
              <a:rPr lang="es-MX" sz="2000" kern="100" dirty="0">
                <a:effectLst/>
                <a:ea typeface="Calibri" panose="020F0502020204030204" pitchFamily="34" charset="0"/>
                <a:cs typeface="Times New Roman" panose="02020603050405020304" pitchFamily="18" charset="0"/>
              </a:rPr>
              <a:t>, según el Artículo 994 de la Ley Federal del Trabajo.</a:t>
            </a:r>
          </a:p>
        </p:txBody>
      </p:sp>
      <p:pic>
        <p:nvPicPr>
          <p:cNvPr id="2" name="Imagen 1">
            <a:extLst>
              <a:ext uri="{FF2B5EF4-FFF2-40B4-BE49-F238E27FC236}">
                <a16:creationId xmlns:a16="http://schemas.microsoft.com/office/drawing/2014/main" id="{DF7D5BEA-508F-1CDB-3FB5-AAD95C7BA0C2}"/>
              </a:ext>
            </a:extLst>
          </p:cNvPr>
          <p:cNvPicPr>
            <a:picLocks noChangeAspect="1"/>
          </p:cNvPicPr>
          <p:nvPr/>
        </p:nvPicPr>
        <p:blipFill>
          <a:blip r:embed="rId5"/>
          <a:stretch>
            <a:fillRect/>
          </a:stretch>
        </p:blipFill>
        <p:spPr>
          <a:xfrm>
            <a:off x="4947642" y="3536979"/>
            <a:ext cx="2530249" cy="2519004"/>
          </a:xfrm>
          <a:prstGeom prst="rect">
            <a:avLst/>
          </a:prstGeom>
        </p:spPr>
      </p:pic>
    </p:spTree>
    <p:extLst>
      <p:ext uri="{BB962C8B-B14F-4D97-AF65-F5344CB8AC3E}">
        <p14:creationId xmlns:p14="http://schemas.microsoft.com/office/powerpoint/2010/main" val="8148433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965253" y="6239864"/>
            <a:ext cx="8583004" cy="43088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4" name="CuadroTexto 13">
            <a:extLst>
              <a:ext uri="{FF2B5EF4-FFF2-40B4-BE49-F238E27FC236}">
                <a16:creationId xmlns:a16="http://schemas.microsoft.com/office/drawing/2014/main" id="{5EBC2F11-DE94-C36A-4AFC-A86A3AF990BA}"/>
              </a:ext>
            </a:extLst>
          </p:cNvPr>
          <p:cNvSpPr txBox="1"/>
          <p:nvPr/>
        </p:nvSpPr>
        <p:spPr>
          <a:xfrm>
            <a:off x="4338081" y="6239864"/>
            <a:ext cx="3812751" cy="430887"/>
          </a:xfrm>
          <a:prstGeom prst="rect">
            <a:avLst/>
          </a:prstGeom>
          <a:noFill/>
        </p:spPr>
        <p:txBody>
          <a:bodyPr wrap="square" rtlCol="0">
            <a:spAutoFit/>
          </a:bodyPr>
          <a:lstStyle/>
          <a:p>
            <a:pPr algn="ctr"/>
            <a:r>
              <a:rPr lang="es-419" sz="1100" b="1" u="sng" dirty="0">
                <a:solidFill>
                  <a:schemeClr val="bg1"/>
                </a:solidFill>
              </a:rPr>
              <a:t>MODULO 1</a:t>
            </a:r>
            <a:endParaRPr lang="es-419" sz="1100" b="1" dirty="0">
              <a:solidFill>
                <a:schemeClr val="bg1"/>
              </a:solidFill>
            </a:endParaRPr>
          </a:p>
          <a:p>
            <a:pPr algn="ctr"/>
            <a:r>
              <a:rPr lang="es-419" sz="1100" b="1" kern="100" dirty="0">
                <a:ln>
                  <a:noFill/>
                </a:ln>
                <a:solidFill>
                  <a:schemeClr val="bg1"/>
                </a:solidFill>
                <a:effectLst/>
                <a:latin typeface="ADLaM Display" panose="02010000000000000000" pitchFamily="2" charset="0"/>
                <a:ea typeface="Calibri" panose="020F0502020204030204" pitchFamily="34" charset="0"/>
                <a:cs typeface="Times New Roman" panose="02020603050405020304" pitchFamily="18" charset="0"/>
              </a:rPr>
              <a:t>PROFESIONALIZACIÓN DE LIDERES DE SEGURIDAD</a:t>
            </a:r>
            <a:r>
              <a:rPr lang="es-419" sz="1100" b="1" dirty="0">
                <a:solidFill>
                  <a:schemeClr val="bg1"/>
                </a:solidFill>
              </a:rPr>
              <a:t>  </a:t>
            </a:r>
            <a:endParaRPr lang="es-MX" sz="1100" b="1" dirty="0">
              <a:solidFill>
                <a:schemeClr val="bg1"/>
              </a:solidFill>
            </a:endParaRPr>
          </a:p>
        </p:txBody>
      </p:sp>
      <p:sp>
        <p:nvSpPr>
          <p:cNvPr id="15" name="CuadroTexto 14">
            <a:extLst>
              <a:ext uri="{FF2B5EF4-FFF2-40B4-BE49-F238E27FC236}">
                <a16:creationId xmlns:a16="http://schemas.microsoft.com/office/drawing/2014/main" id="{23B85BB2-428A-4648-2E24-E77E5963CF55}"/>
              </a:ext>
            </a:extLst>
          </p:cNvPr>
          <p:cNvSpPr txBox="1"/>
          <p:nvPr/>
        </p:nvSpPr>
        <p:spPr>
          <a:xfrm>
            <a:off x="4412925" y="-152404"/>
            <a:ext cx="3599684" cy="954107"/>
          </a:xfrm>
          <a:prstGeom prst="rect">
            <a:avLst/>
          </a:prstGeom>
          <a:noFill/>
        </p:spPr>
        <p:txBody>
          <a:bodyPr wrap="square" rtlCol="0">
            <a:spAutoFit/>
          </a:bodyPr>
          <a:lstStyle/>
          <a:p>
            <a:pPr algn="ctr"/>
            <a:endPar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sz="1400"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sz="1400"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927057" cy="907628"/>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663698" y="6163586"/>
            <a:ext cx="1370080" cy="475559"/>
          </a:xfrm>
          <a:prstGeom prst="rect">
            <a:avLst/>
          </a:prstGeom>
        </p:spPr>
      </p:pic>
      <p:cxnSp>
        <p:nvCxnSpPr>
          <p:cNvPr id="3" name="Conector recto 2">
            <a:extLst>
              <a:ext uri="{FF2B5EF4-FFF2-40B4-BE49-F238E27FC236}">
                <a16:creationId xmlns:a16="http://schemas.microsoft.com/office/drawing/2014/main" id="{27E09B78-42F5-81C0-6D40-17FE20884384}"/>
              </a:ext>
            </a:extLst>
          </p:cNvPr>
          <p:cNvCxnSpPr>
            <a:cxnSpLocks/>
          </p:cNvCxnSpPr>
          <p:nvPr/>
        </p:nvCxnSpPr>
        <p:spPr>
          <a:xfrm flipV="1">
            <a:off x="1965253" y="628369"/>
            <a:ext cx="9192604" cy="13884"/>
          </a:xfrm>
          <a:prstGeom prst="line">
            <a:avLst/>
          </a:prstGeom>
          <a:ln w="95250">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716C4896-5932-E211-4D3B-7AFA682403FB}"/>
              </a:ext>
            </a:extLst>
          </p:cNvPr>
          <p:cNvSpPr txBox="1"/>
          <p:nvPr/>
        </p:nvSpPr>
        <p:spPr>
          <a:xfrm>
            <a:off x="2362195" y="628370"/>
            <a:ext cx="8425542" cy="586699"/>
          </a:xfrm>
          <a:prstGeom prst="rect">
            <a:avLst/>
          </a:prstGeom>
          <a:noFill/>
        </p:spPr>
        <p:txBody>
          <a:bodyPr wrap="square">
            <a:spAutoFit/>
          </a:bodyPr>
          <a:lstStyle/>
          <a:p>
            <a:pPr algn="ctr">
              <a:lnSpc>
                <a:spcPct val="150000"/>
              </a:lnSpc>
              <a:spcAft>
                <a:spcPts val="800"/>
              </a:spcAft>
            </a:pPr>
            <a:r>
              <a:rPr lang="es-419" sz="2400" b="1" kern="100" dirty="0">
                <a:latin typeface="Arial" panose="020B0604020202020204" pitchFamily="34" charset="0"/>
                <a:ea typeface="Calibri" panose="020F0502020204030204" pitchFamily="34" charset="0"/>
                <a:cs typeface="Times New Roman" panose="02020603050405020304" pitchFamily="18" charset="0"/>
              </a:rPr>
              <a:t>SANCIONES Y MULTAS  </a:t>
            </a:r>
            <a:endParaRPr lang="es-MX"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uadroTexto 7">
            <a:extLst>
              <a:ext uri="{FF2B5EF4-FFF2-40B4-BE49-F238E27FC236}">
                <a16:creationId xmlns:a16="http://schemas.microsoft.com/office/drawing/2014/main" id="{97879628-785B-0B9D-DDD3-41FA22C6CD80}"/>
              </a:ext>
            </a:extLst>
          </p:cNvPr>
          <p:cNvSpPr txBox="1"/>
          <p:nvPr/>
        </p:nvSpPr>
        <p:spPr>
          <a:xfrm>
            <a:off x="4713513" y="6607627"/>
            <a:ext cx="3015344" cy="281231"/>
          </a:xfrm>
          <a:prstGeom prst="rect">
            <a:avLst/>
          </a:prstGeom>
          <a:noFill/>
        </p:spPr>
        <p:txBody>
          <a:bodyPr wrap="square">
            <a:spAutoFit/>
          </a:bodyPr>
          <a:lstStyle/>
          <a:p>
            <a:pPr algn="ctr">
              <a:lnSpc>
                <a:spcPct val="107000"/>
              </a:lnSpc>
              <a:spcAft>
                <a:spcPts val="800"/>
              </a:spcAft>
            </a:pPr>
            <a:r>
              <a:rPr lang="es-MX"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www.emprendedoresehs.com</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CuadroTexto 15">
            <a:extLst>
              <a:ext uri="{FF2B5EF4-FFF2-40B4-BE49-F238E27FC236}">
                <a16:creationId xmlns:a16="http://schemas.microsoft.com/office/drawing/2014/main" id="{A120B94E-B408-C186-E8CD-2926F9A32F13}"/>
              </a:ext>
            </a:extLst>
          </p:cNvPr>
          <p:cNvSpPr txBox="1"/>
          <p:nvPr/>
        </p:nvSpPr>
        <p:spPr>
          <a:xfrm>
            <a:off x="1965253" y="1355004"/>
            <a:ext cx="9421204" cy="1715213"/>
          </a:xfrm>
          <a:prstGeom prst="rect">
            <a:avLst/>
          </a:prstGeom>
          <a:noFill/>
        </p:spPr>
        <p:txBody>
          <a:bodyPr wrap="square">
            <a:spAutoFit/>
          </a:bodyPr>
          <a:lstStyle/>
          <a:p>
            <a:pPr>
              <a:lnSpc>
                <a:spcPct val="115000"/>
              </a:lnSpc>
              <a:spcAft>
                <a:spcPts val="800"/>
              </a:spcAft>
            </a:pPr>
            <a:r>
              <a:rPr lang="es-MX" sz="1800" kern="100" dirty="0">
                <a:effectLst/>
                <a:latin typeface="Arial" panose="020B0604020202020204" pitchFamily="34" charset="0"/>
                <a:ea typeface="Calibri" panose="020F0502020204030204" pitchFamily="34" charset="0"/>
                <a:cs typeface="Times New Roman" panose="02020603050405020304" pitchFamily="18" charset="0"/>
              </a:rPr>
              <a:t>Las multas se calculan en base a la UMA diaria ($117.31 MXN), con los siguientes límites: </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s-419" sz="1800" kern="100" dirty="0">
                <a:effectLst/>
                <a:latin typeface="Arial" panose="020B0604020202020204" pitchFamily="34" charset="0"/>
                <a:ea typeface="Calibri" panose="020F0502020204030204" pitchFamily="34" charset="0"/>
                <a:cs typeface="Times New Roman" panose="02020603050405020304" pitchFamily="18" charset="0"/>
              </a:rPr>
              <a:t>Multa mínima: $29,327.50 MXN (250 </a:t>
            </a:r>
            <a:r>
              <a:rPr lang="es-419" sz="1800" kern="100" dirty="0" err="1">
                <a:effectLst/>
                <a:latin typeface="Arial" panose="020B0604020202020204" pitchFamily="34" charset="0"/>
                <a:ea typeface="Calibri" panose="020F0502020204030204" pitchFamily="34" charset="0"/>
                <a:cs typeface="Times New Roman" panose="02020603050405020304" pitchFamily="18" charset="0"/>
              </a:rPr>
              <a:t>UMAs</a:t>
            </a:r>
            <a:r>
              <a:rPr lang="es-419" sz="1800" kern="100" dirty="0">
                <a:effectLst/>
                <a:latin typeface="Arial" panose="020B0604020202020204" pitchFamily="34" charset="0"/>
                <a:ea typeface="Calibri" panose="020F0502020204030204" pitchFamily="34" charset="0"/>
                <a:cs typeface="Times New Roman" panose="02020603050405020304" pitchFamily="18" charset="0"/>
              </a:rPr>
              <a:t>).</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es-419" sz="1800" kern="100" dirty="0">
                <a:effectLst/>
                <a:latin typeface="Arial" panose="020B0604020202020204" pitchFamily="34" charset="0"/>
                <a:ea typeface="Calibri" panose="020F0502020204030204" pitchFamily="34" charset="0"/>
                <a:cs typeface="Times New Roman" panose="02020603050405020304" pitchFamily="18" charset="0"/>
              </a:rPr>
              <a:t>Multa máxima estándar: $586,550 MXN (5,000 </a:t>
            </a:r>
            <a:r>
              <a:rPr lang="es-419" sz="1800" kern="100" dirty="0" err="1">
                <a:effectLst/>
                <a:latin typeface="Arial" panose="020B0604020202020204" pitchFamily="34" charset="0"/>
                <a:ea typeface="Calibri" panose="020F0502020204030204" pitchFamily="34" charset="0"/>
                <a:cs typeface="Times New Roman" panose="02020603050405020304" pitchFamily="18" charset="0"/>
              </a:rPr>
              <a:t>UMAs</a:t>
            </a:r>
            <a:r>
              <a:rPr lang="es-419" sz="1800" kern="100" dirty="0">
                <a:effectLst/>
                <a:latin typeface="Arial" panose="020B0604020202020204" pitchFamily="34" charset="0"/>
                <a:ea typeface="Calibri" panose="020F0502020204030204" pitchFamily="34" charset="0"/>
                <a:cs typeface="Times New Roman" panose="02020603050405020304" pitchFamily="18" charset="0"/>
              </a:rPr>
              <a:t>)</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es-419" sz="1800" kern="100" dirty="0">
                <a:effectLst/>
                <a:latin typeface="Arial" panose="020B0604020202020204" pitchFamily="34" charset="0"/>
                <a:ea typeface="Calibri" panose="020F0502020204030204" pitchFamily="34" charset="0"/>
                <a:cs typeface="Times New Roman" panose="02020603050405020304" pitchFamily="18" charset="0"/>
              </a:rPr>
              <a:t>Reincidencia: Puede alcanzar hasta $5.8 millones de pesos (50,000 </a:t>
            </a:r>
            <a:r>
              <a:rPr lang="es-419" sz="1800" kern="100" dirty="0" err="1">
                <a:effectLst/>
                <a:latin typeface="Arial" panose="020B0604020202020204" pitchFamily="34" charset="0"/>
                <a:ea typeface="Calibri" panose="020F0502020204030204" pitchFamily="34" charset="0"/>
                <a:cs typeface="Times New Roman" panose="02020603050405020304" pitchFamily="18" charset="0"/>
              </a:rPr>
              <a:t>UMAs</a:t>
            </a:r>
            <a:r>
              <a:rPr lang="es-419" sz="1800" kern="100" dirty="0">
                <a:effectLst/>
                <a:latin typeface="Arial" panose="020B0604020202020204" pitchFamily="34" charset="0"/>
                <a:ea typeface="Calibri" panose="020F0502020204030204" pitchFamily="34" charset="0"/>
                <a:cs typeface="Times New Roman" panose="02020603050405020304" pitchFamily="18" charset="0"/>
              </a:rPr>
              <a:t>).</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B1306AF1-7C8A-A6AE-A609-88159AC960DC}"/>
              </a:ext>
            </a:extLst>
          </p:cNvPr>
          <p:cNvPicPr>
            <a:picLocks noChangeAspect="1"/>
          </p:cNvPicPr>
          <p:nvPr/>
        </p:nvPicPr>
        <p:blipFill>
          <a:blip r:embed="rId5"/>
          <a:stretch>
            <a:fillRect/>
          </a:stretch>
        </p:blipFill>
        <p:spPr>
          <a:xfrm>
            <a:off x="4713513" y="3422366"/>
            <a:ext cx="3725636" cy="2741220"/>
          </a:xfrm>
          <a:prstGeom prst="rect">
            <a:avLst/>
          </a:prstGeom>
        </p:spPr>
      </p:pic>
    </p:spTree>
    <p:extLst>
      <p:ext uri="{BB962C8B-B14F-4D97-AF65-F5344CB8AC3E}">
        <p14:creationId xmlns:p14="http://schemas.microsoft.com/office/powerpoint/2010/main" val="40432632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965253" y="6239864"/>
            <a:ext cx="8583004" cy="43088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4" name="CuadroTexto 13">
            <a:extLst>
              <a:ext uri="{FF2B5EF4-FFF2-40B4-BE49-F238E27FC236}">
                <a16:creationId xmlns:a16="http://schemas.microsoft.com/office/drawing/2014/main" id="{5EBC2F11-DE94-C36A-4AFC-A86A3AF990BA}"/>
              </a:ext>
            </a:extLst>
          </p:cNvPr>
          <p:cNvSpPr txBox="1"/>
          <p:nvPr/>
        </p:nvSpPr>
        <p:spPr>
          <a:xfrm>
            <a:off x="4338081" y="6239864"/>
            <a:ext cx="3812751" cy="430887"/>
          </a:xfrm>
          <a:prstGeom prst="rect">
            <a:avLst/>
          </a:prstGeom>
          <a:noFill/>
        </p:spPr>
        <p:txBody>
          <a:bodyPr wrap="square" rtlCol="0">
            <a:spAutoFit/>
          </a:bodyPr>
          <a:lstStyle/>
          <a:p>
            <a:pPr algn="ctr"/>
            <a:r>
              <a:rPr lang="es-419" sz="1100" b="1" u="sng" dirty="0">
                <a:solidFill>
                  <a:schemeClr val="bg1"/>
                </a:solidFill>
              </a:rPr>
              <a:t>MODULO 1</a:t>
            </a:r>
            <a:endParaRPr lang="es-419" sz="1100" b="1" dirty="0">
              <a:solidFill>
                <a:schemeClr val="bg1"/>
              </a:solidFill>
            </a:endParaRPr>
          </a:p>
          <a:p>
            <a:pPr algn="ctr"/>
            <a:r>
              <a:rPr lang="es-419" sz="1100" b="1" kern="100" dirty="0">
                <a:ln>
                  <a:noFill/>
                </a:ln>
                <a:solidFill>
                  <a:schemeClr val="bg1"/>
                </a:solidFill>
                <a:effectLst/>
                <a:latin typeface="ADLaM Display" panose="02010000000000000000" pitchFamily="2" charset="0"/>
                <a:ea typeface="Calibri" panose="020F0502020204030204" pitchFamily="34" charset="0"/>
                <a:cs typeface="Times New Roman" panose="02020603050405020304" pitchFamily="18" charset="0"/>
              </a:rPr>
              <a:t>PROFESIONALIZACIÓN DE LIDERES DE SEGURIDAD</a:t>
            </a:r>
            <a:r>
              <a:rPr lang="es-419" sz="1100" b="1" dirty="0">
                <a:solidFill>
                  <a:schemeClr val="bg1"/>
                </a:solidFill>
              </a:rPr>
              <a:t>  </a:t>
            </a:r>
            <a:endParaRPr lang="es-MX" sz="1100" b="1" dirty="0">
              <a:solidFill>
                <a:schemeClr val="bg1"/>
              </a:solidFill>
            </a:endParaRPr>
          </a:p>
        </p:txBody>
      </p:sp>
      <p:sp>
        <p:nvSpPr>
          <p:cNvPr id="15" name="CuadroTexto 14">
            <a:extLst>
              <a:ext uri="{FF2B5EF4-FFF2-40B4-BE49-F238E27FC236}">
                <a16:creationId xmlns:a16="http://schemas.microsoft.com/office/drawing/2014/main" id="{23B85BB2-428A-4648-2E24-E77E5963CF55}"/>
              </a:ext>
            </a:extLst>
          </p:cNvPr>
          <p:cNvSpPr txBox="1"/>
          <p:nvPr/>
        </p:nvSpPr>
        <p:spPr>
          <a:xfrm>
            <a:off x="4412925" y="-152404"/>
            <a:ext cx="3599684" cy="954107"/>
          </a:xfrm>
          <a:prstGeom prst="rect">
            <a:avLst/>
          </a:prstGeom>
          <a:noFill/>
        </p:spPr>
        <p:txBody>
          <a:bodyPr wrap="square" rtlCol="0">
            <a:spAutoFit/>
          </a:bodyPr>
          <a:lstStyle/>
          <a:p>
            <a:pPr algn="ctr"/>
            <a:endPar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sz="1400"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sz="1400"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sz="1400"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927057" cy="907628"/>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663698" y="6163586"/>
            <a:ext cx="1370080" cy="475559"/>
          </a:xfrm>
          <a:prstGeom prst="rect">
            <a:avLst/>
          </a:prstGeom>
        </p:spPr>
      </p:pic>
      <p:cxnSp>
        <p:nvCxnSpPr>
          <p:cNvPr id="3" name="Conector recto 2">
            <a:extLst>
              <a:ext uri="{FF2B5EF4-FFF2-40B4-BE49-F238E27FC236}">
                <a16:creationId xmlns:a16="http://schemas.microsoft.com/office/drawing/2014/main" id="{27E09B78-42F5-81C0-6D40-17FE20884384}"/>
              </a:ext>
            </a:extLst>
          </p:cNvPr>
          <p:cNvCxnSpPr>
            <a:cxnSpLocks/>
          </p:cNvCxnSpPr>
          <p:nvPr/>
        </p:nvCxnSpPr>
        <p:spPr>
          <a:xfrm flipV="1">
            <a:off x="1965253" y="628369"/>
            <a:ext cx="9192604" cy="13884"/>
          </a:xfrm>
          <a:prstGeom prst="line">
            <a:avLst/>
          </a:prstGeom>
          <a:ln w="95250">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716C4896-5932-E211-4D3B-7AFA682403FB}"/>
              </a:ext>
            </a:extLst>
          </p:cNvPr>
          <p:cNvSpPr txBox="1"/>
          <p:nvPr/>
        </p:nvSpPr>
        <p:spPr>
          <a:xfrm>
            <a:off x="2362195" y="628370"/>
            <a:ext cx="8425542" cy="586699"/>
          </a:xfrm>
          <a:prstGeom prst="rect">
            <a:avLst/>
          </a:prstGeom>
          <a:noFill/>
        </p:spPr>
        <p:txBody>
          <a:bodyPr wrap="square">
            <a:spAutoFit/>
          </a:bodyPr>
          <a:lstStyle/>
          <a:p>
            <a:pPr algn="ctr">
              <a:lnSpc>
                <a:spcPct val="150000"/>
              </a:lnSpc>
              <a:spcAft>
                <a:spcPts val="800"/>
              </a:spcAft>
            </a:pPr>
            <a:r>
              <a:rPr lang="es-419" sz="2400" b="1" kern="100" dirty="0">
                <a:latin typeface="Arial" panose="020B0604020202020204" pitchFamily="34" charset="0"/>
                <a:ea typeface="Calibri" panose="020F0502020204030204" pitchFamily="34" charset="0"/>
                <a:cs typeface="Times New Roman" panose="02020603050405020304" pitchFamily="18" charset="0"/>
              </a:rPr>
              <a:t>SANCIONES Y MULTAS  </a:t>
            </a:r>
            <a:endParaRPr lang="es-MX"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uadroTexto 7">
            <a:extLst>
              <a:ext uri="{FF2B5EF4-FFF2-40B4-BE49-F238E27FC236}">
                <a16:creationId xmlns:a16="http://schemas.microsoft.com/office/drawing/2014/main" id="{97879628-785B-0B9D-DDD3-41FA22C6CD80}"/>
              </a:ext>
            </a:extLst>
          </p:cNvPr>
          <p:cNvSpPr txBox="1"/>
          <p:nvPr/>
        </p:nvSpPr>
        <p:spPr>
          <a:xfrm>
            <a:off x="4713513" y="6607627"/>
            <a:ext cx="3015344" cy="281231"/>
          </a:xfrm>
          <a:prstGeom prst="rect">
            <a:avLst/>
          </a:prstGeom>
          <a:noFill/>
        </p:spPr>
        <p:txBody>
          <a:bodyPr wrap="square">
            <a:spAutoFit/>
          </a:bodyPr>
          <a:lstStyle/>
          <a:p>
            <a:pPr algn="ctr">
              <a:lnSpc>
                <a:spcPct val="107000"/>
              </a:lnSpc>
              <a:spcAft>
                <a:spcPts val="800"/>
              </a:spcAft>
            </a:pPr>
            <a:r>
              <a:rPr lang="es-MX"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www.emprendedoresehs.com</a:t>
            </a:r>
            <a:endParaRPr lang="es-MX"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CuadroTexto 15">
            <a:extLst>
              <a:ext uri="{FF2B5EF4-FFF2-40B4-BE49-F238E27FC236}">
                <a16:creationId xmlns:a16="http://schemas.microsoft.com/office/drawing/2014/main" id="{A120B94E-B408-C186-E8CD-2926F9A32F13}"/>
              </a:ext>
            </a:extLst>
          </p:cNvPr>
          <p:cNvSpPr txBox="1"/>
          <p:nvPr/>
        </p:nvSpPr>
        <p:spPr>
          <a:xfrm>
            <a:off x="1965253" y="1355004"/>
            <a:ext cx="9421204" cy="3964162"/>
          </a:xfrm>
          <a:prstGeom prst="rect">
            <a:avLst/>
          </a:prstGeom>
          <a:noFill/>
        </p:spPr>
        <p:txBody>
          <a:bodyPr wrap="square">
            <a:spAutoFit/>
          </a:bodyPr>
          <a:lstStyle/>
          <a:p>
            <a:pPr>
              <a:lnSpc>
                <a:spcPct val="150000"/>
              </a:lnSpc>
              <a:spcAft>
                <a:spcPts val="800"/>
              </a:spcAft>
            </a:pPr>
            <a:r>
              <a:rPr lang="es-MX" sz="1800" b="1" kern="100" dirty="0">
                <a:effectLst/>
                <a:latin typeface="Arial" panose="020B0604020202020204" pitchFamily="34" charset="0"/>
                <a:ea typeface="Calibri" panose="020F0502020204030204" pitchFamily="34" charset="0"/>
                <a:cs typeface="Times New Roman" panose="02020603050405020304" pitchFamily="18" charset="0"/>
              </a:rPr>
              <a:t>Infracciones más comunes</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s-MX" sz="1800" kern="100" dirty="0">
                <a:effectLst/>
                <a:latin typeface="Arial" panose="020B0604020202020204" pitchFamily="34" charset="0"/>
                <a:ea typeface="Calibri" panose="020F0502020204030204" pitchFamily="34" charset="0"/>
                <a:cs typeface="Times New Roman" panose="02020603050405020304" pitchFamily="18" charset="0"/>
              </a:rPr>
              <a:t>La STPS sanciona frecuentemente las siguientes omisiones: </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s-MX" sz="1800" b="1" kern="100" dirty="0">
                <a:effectLst/>
                <a:latin typeface="Arial" panose="020B0604020202020204" pitchFamily="34" charset="0"/>
                <a:ea typeface="Calibri" panose="020F0502020204030204" pitchFamily="34" charset="0"/>
                <a:cs typeface="Times New Roman" panose="02020603050405020304" pitchFamily="18" charset="0"/>
              </a:rPr>
              <a:t>NOM-017-STPS:</a:t>
            </a:r>
            <a:r>
              <a:rPr lang="es-MX" sz="1800" kern="100" dirty="0">
                <a:effectLst/>
                <a:latin typeface="Arial" panose="020B0604020202020204" pitchFamily="34" charset="0"/>
                <a:ea typeface="Calibri" panose="020F0502020204030204" pitchFamily="34" charset="0"/>
                <a:cs typeface="Times New Roman" panose="02020603050405020304" pitchFamily="18" charset="0"/>
              </a:rPr>
              <a:t> Falta de entrega de </a:t>
            </a:r>
            <a:r>
              <a:rPr lang="es-MX" sz="1800" b="1" kern="100" dirty="0">
                <a:effectLst/>
                <a:latin typeface="Arial" panose="020B0604020202020204" pitchFamily="34" charset="0"/>
                <a:ea typeface="Calibri" panose="020F0502020204030204" pitchFamily="34" charset="0"/>
                <a:cs typeface="Times New Roman" panose="02020603050405020304" pitchFamily="18" charset="0"/>
              </a:rPr>
              <a:t>Equipo de Protección Personal (EPP)</a:t>
            </a:r>
            <a:r>
              <a:rPr lang="es-MX" sz="1800" kern="100" dirty="0">
                <a:effectLst/>
                <a:latin typeface="Arial" panose="020B0604020202020204" pitchFamily="34" charset="0"/>
                <a:ea typeface="Calibri" panose="020F0502020204030204" pitchFamily="34" charset="0"/>
                <a:cs typeface="Times New Roman" panose="02020603050405020304" pitchFamily="18" charset="0"/>
              </a:rPr>
              <a:t> o falta de capacitación para su uso.</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s-MX" sz="1800" b="1" kern="100" dirty="0">
                <a:effectLst/>
                <a:latin typeface="Arial" panose="020B0604020202020204" pitchFamily="34" charset="0"/>
                <a:ea typeface="Calibri" panose="020F0502020204030204" pitchFamily="34" charset="0"/>
                <a:cs typeface="Times New Roman" panose="02020603050405020304" pitchFamily="18" charset="0"/>
              </a:rPr>
              <a:t>NOM-035-STPS:</a:t>
            </a:r>
            <a:r>
              <a:rPr lang="es-MX" sz="1800" kern="100" dirty="0">
                <a:effectLst/>
                <a:latin typeface="Arial" panose="020B0604020202020204" pitchFamily="34" charset="0"/>
                <a:ea typeface="Calibri" panose="020F0502020204030204" pitchFamily="34" charset="0"/>
                <a:cs typeface="Times New Roman" panose="02020603050405020304" pitchFamily="18" charset="0"/>
              </a:rPr>
              <a:t> No contar con una política de prevención de riesgos psicosociales ni aplicar evaluaciones de entorno organizacional.</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s-MX" sz="1800" b="1" kern="100" dirty="0">
                <a:effectLst/>
                <a:latin typeface="Arial" panose="020B0604020202020204" pitchFamily="34" charset="0"/>
                <a:ea typeface="Calibri" panose="020F0502020204030204" pitchFamily="34" charset="0"/>
                <a:cs typeface="Times New Roman" panose="02020603050405020304" pitchFamily="18" charset="0"/>
              </a:rPr>
              <a:t>NOM-019-STPS:</a:t>
            </a:r>
            <a:r>
              <a:rPr lang="es-MX" sz="1800" kern="100" dirty="0">
                <a:effectLst/>
                <a:latin typeface="Arial" panose="020B0604020202020204" pitchFamily="34" charset="0"/>
                <a:ea typeface="Calibri" panose="020F0502020204030204" pitchFamily="34" charset="0"/>
                <a:cs typeface="Times New Roman" panose="02020603050405020304" pitchFamily="18" charset="0"/>
              </a:rPr>
              <a:t> No conformar o mantener operando las </a:t>
            </a:r>
            <a:r>
              <a:rPr lang="es-MX" sz="1800" b="1" kern="100" dirty="0">
                <a:effectLst/>
                <a:latin typeface="Arial" panose="020B0604020202020204" pitchFamily="34" charset="0"/>
                <a:ea typeface="Calibri" panose="020F0502020204030204" pitchFamily="34" charset="0"/>
                <a:cs typeface="Times New Roman" panose="02020603050405020304" pitchFamily="18" charset="0"/>
              </a:rPr>
              <a:t>Comisiones de Seguridad e Higiene</a:t>
            </a:r>
            <a:r>
              <a:rPr lang="es-MX" sz="1800" kern="100" dirty="0">
                <a:effectLst/>
                <a:latin typeface="Arial" panose="020B0604020202020204" pitchFamily="34" charset="0"/>
                <a:ea typeface="Calibri" panose="020F0502020204030204" pitchFamily="34" charset="0"/>
                <a:cs typeface="Times New Roman" panose="02020603050405020304" pitchFamily="18" charset="0"/>
              </a:rPr>
              <a:t>.</a:t>
            </a:r>
            <a:endParaRPr lang="es-MX" kern="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s-MX" sz="1800" b="1" dirty="0">
                <a:effectLst/>
                <a:latin typeface="Arial" panose="020B0604020202020204" pitchFamily="34" charset="0"/>
                <a:ea typeface="Calibri" panose="020F0502020204030204" pitchFamily="34" charset="0"/>
              </a:rPr>
              <a:t>NOM-004-STPS:</a:t>
            </a:r>
            <a:r>
              <a:rPr lang="es-MX" sz="1800" dirty="0">
                <a:effectLst/>
                <a:latin typeface="Arial" panose="020B0604020202020204" pitchFamily="34" charset="0"/>
                <a:ea typeface="Calibri" panose="020F0502020204030204" pitchFamily="34" charset="0"/>
              </a:rPr>
              <a:t> Ausencia de protecciones físicas y sistemas de seguridad en maquinaria</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499675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204A8A71-9AA7-CA64-E616-A0DF73C5158A}"/>
              </a:ext>
            </a:extLst>
          </p:cNvPr>
          <p:cNvSpPr/>
          <p:nvPr/>
        </p:nvSpPr>
        <p:spPr>
          <a:xfrm>
            <a:off x="1480460" y="1317171"/>
            <a:ext cx="8882471" cy="497477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sz="1800" b="1" dirty="0"/>
          </a:p>
          <a:p>
            <a:pPr algn="ctr"/>
            <a:endParaRPr lang="es-419" sz="1800" b="1" dirty="0"/>
          </a:p>
        </p:txBody>
      </p:sp>
      <p:sp>
        <p:nvSpPr>
          <p:cNvPr id="15" name="CuadroTexto 14">
            <a:extLst>
              <a:ext uri="{FF2B5EF4-FFF2-40B4-BE49-F238E27FC236}">
                <a16:creationId xmlns:a16="http://schemas.microsoft.com/office/drawing/2014/main" id="{23B85BB2-428A-4648-2E24-E77E5963CF55}"/>
              </a:ext>
            </a:extLst>
          </p:cNvPr>
          <p:cNvSpPr txBox="1"/>
          <p:nvPr/>
        </p:nvSpPr>
        <p:spPr>
          <a:xfrm>
            <a:off x="3512247" y="-43623"/>
            <a:ext cx="4956835" cy="1200329"/>
          </a:xfrm>
          <a:prstGeom prst="rect">
            <a:avLst/>
          </a:prstGeom>
          <a:noFill/>
        </p:spPr>
        <p:txBody>
          <a:bodyPr wrap="square" rtlCol="0">
            <a:spAutoFit/>
          </a:bodyPr>
          <a:lstStyle/>
          <a:p>
            <a:pPr algn="ctr"/>
            <a:endParaRPr lang="es-419" b="1" kern="100" dirty="0">
              <a:ln>
                <a:noFill/>
              </a:ln>
              <a:effectLst/>
              <a:latin typeface="ADLaM Display" panose="02010000000000000000" pitchFamily="2" charset="0"/>
              <a:ea typeface="Calibri" panose="020F0502020204030204" pitchFamily="34" charset="0"/>
              <a:cs typeface="Times New Roman" panose="02020603050405020304" pitchFamily="18" charset="0"/>
            </a:endParaRPr>
          </a:p>
          <a:p>
            <a:pPr algn="ctr"/>
            <a:r>
              <a:rPr lang="es-419" b="1" kern="100" dirty="0">
                <a:latin typeface="ADLaM Display" panose="02010000000000000000" pitchFamily="2" charset="0"/>
                <a:ea typeface="Calibri" panose="020F0502020204030204" pitchFamily="34" charset="0"/>
                <a:cs typeface="Times New Roman" panose="02020603050405020304" pitchFamily="18" charset="0"/>
              </a:rPr>
              <a:t>CAPITULO 1</a:t>
            </a:r>
          </a:p>
          <a:p>
            <a:pPr algn="ctr"/>
            <a:r>
              <a:rPr lang="es-419" b="1" kern="100" dirty="0">
                <a:ln>
                  <a:noFill/>
                </a:ln>
                <a:effectLst/>
                <a:latin typeface="ADLaM Display" panose="02010000000000000000" pitchFamily="2" charset="0"/>
                <a:ea typeface="Calibri" panose="020F0502020204030204" pitchFamily="34" charset="0"/>
                <a:cs typeface="Times New Roman" panose="02020603050405020304" pitchFamily="18" charset="0"/>
              </a:rPr>
              <a:t>MARCO NORMATIVO DE LA SEGURIDAD</a:t>
            </a:r>
            <a:endParaRPr lang="es-MX"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419" dirty="0"/>
          </a:p>
        </p:txBody>
      </p:sp>
      <p:pic>
        <p:nvPicPr>
          <p:cNvPr id="18" name="Imagen 17">
            <a:extLst>
              <a:ext uri="{FF2B5EF4-FFF2-40B4-BE49-F238E27FC236}">
                <a16:creationId xmlns:a16="http://schemas.microsoft.com/office/drawing/2014/main" id="{064610BA-B457-7C05-A9D4-F32F01FC6C76}"/>
              </a:ext>
            </a:extLst>
          </p:cNvPr>
          <p:cNvPicPr>
            <a:picLocks noChangeAspect="1"/>
          </p:cNvPicPr>
          <p:nvPr/>
        </p:nvPicPr>
        <p:blipFill>
          <a:blip r:embed="rId2"/>
          <a:stretch>
            <a:fillRect/>
          </a:stretch>
        </p:blipFill>
        <p:spPr>
          <a:xfrm>
            <a:off x="370115" y="101775"/>
            <a:ext cx="1012371" cy="991154"/>
          </a:xfrm>
          <a:prstGeom prst="rect">
            <a:avLst/>
          </a:prstGeom>
        </p:spPr>
      </p:pic>
      <p:pic>
        <p:nvPicPr>
          <p:cNvPr id="19" name="Imagen 18">
            <a:extLst>
              <a:ext uri="{FF2B5EF4-FFF2-40B4-BE49-F238E27FC236}">
                <a16:creationId xmlns:a16="http://schemas.microsoft.com/office/drawing/2014/main" id="{9F0EE140-B6C9-0231-67A0-814CE3F78FFF}"/>
              </a:ext>
            </a:extLst>
          </p:cNvPr>
          <p:cNvPicPr>
            <a:picLocks noChangeAspect="1"/>
          </p:cNvPicPr>
          <p:nvPr/>
        </p:nvPicPr>
        <p:blipFill rotWithShape="1">
          <a:blip r:embed="rId3"/>
          <a:srcRect l="11857" t="26858" r="11714" b="25714"/>
          <a:stretch/>
        </p:blipFill>
        <p:spPr>
          <a:xfrm>
            <a:off x="10264957" y="199283"/>
            <a:ext cx="1589586" cy="551751"/>
          </a:xfrm>
          <a:prstGeom prst="rect">
            <a:avLst/>
          </a:prstGeom>
        </p:spPr>
      </p:pic>
      <p:sp>
        <p:nvSpPr>
          <p:cNvPr id="17" name="CuadroTexto 16">
            <a:extLst>
              <a:ext uri="{FF2B5EF4-FFF2-40B4-BE49-F238E27FC236}">
                <a16:creationId xmlns:a16="http://schemas.microsoft.com/office/drawing/2014/main" id="{1FBE94AE-8F83-0417-5F56-8BC180D2AB47}"/>
              </a:ext>
            </a:extLst>
          </p:cNvPr>
          <p:cNvSpPr txBox="1"/>
          <p:nvPr/>
        </p:nvSpPr>
        <p:spPr>
          <a:xfrm>
            <a:off x="1611086" y="1421751"/>
            <a:ext cx="8512628" cy="658835"/>
          </a:xfrm>
          <a:prstGeom prst="rect">
            <a:avLst/>
          </a:prstGeom>
          <a:noFill/>
        </p:spPr>
        <p:txBody>
          <a:bodyPr wrap="square">
            <a:spAutoFit/>
          </a:bodyPr>
          <a:lstStyle/>
          <a:p>
            <a:pPr algn="ctr">
              <a:lnSpc>
                <a:spcPct val="150000"/>
              </a:lnSpc>
              <a:spcAft>
                <a:spcPts val="800"/>
              </a:spcAft>
            </a:pPr>
            <a:r>
              <a:rPr lang="es-419" sz="2800" b="1" dirty="0">
                <a:solidFill>
                  <a:schemeClr val="bg1"/>
                </a:solidFill>
                <a:latin typeface="Arial" panose="020B0604020202020204" pitchFamily="34" charset="0"/>
                <a:cs typeface="Arial" panose="020B0604020202020204" pitchFamily="34" charset="0"/>
              </a:rPr>
              <a:t>CONCLUSIONES.</a:t>
            </a:r>
          </a:p>
        </p:txBody>
      </p:sp>
      <p:pic>
        <p:nvPicPr>
          <p:cNvPr id="2" name="Imagen 1">
            <a:extLst>
              <a:ext uri="{FF2B5EF4-FFF2-40B4-BE49-F238E27FC236}">
                <a16:creationId xmlns:a16="http://schemas.microsoft.com/office/drawing/2014/main" id="{3150A597-D917-0327-3BD6-013B1745A7AA}"/>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foregroundMark x1="30325" y1="66968" x2="28881" y2="81769"/>
                        <a14:foregroundMark x1="73105" y1="27798" x2="73105" y2="27798"/>
                        <a14:foregroundMark x1="71480" y1="27437" x2="71480" y2="27437"/>
                        <a14:foregroundMark x1="74729" y1="28339" x2="74729" y2="28339"/>
                        <a14:foregroundMark x1="73646" y1="28159" x2="73646" y2="28159"/>
                        <a14:foregroundMark x1="72744" y1="27437" x2="72744" y2="27437"/>
                      </a14:backgroundRemoval>
                    </a14:imgEffect>
                  </a14:imgLayer>
                </a14:imgProps>
              </a:ext>
            </a:extLst>
          </a:blip>
          <a:stretch>
            <a:fillRect/>
          </a:stretch>
        </p:blipFill>
        <p:spPr>
          <a:xfrm>
            <a:off x="4023632" y="2819400"/>
            <a:ext cx="3345996" cy="3345996"/>
          </a:xfrm>
          <a:prstGeom prst="rect">
            <a:avLst/>
          </a:prstGeom>
        </p:spPr>
      </p:pic>
    </p:spTree>
    <p:extLst>
      <p:ext uri="{BB962C8B-B14F-4D97-AF65-F5344CB8AC3E}">
        <p14:creationId xmlns:p14="http://schemas.microsoft.com/office/powerpoint/2010/main" val="46890489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2279</TotalTime>
  <Words>2855</Words>
  <Application>Microsoft Office PowerPoint</Application>
  <PresentationFormat>Panorámica</PresentationFormat>
  <Paragraphs>409</Paragraphs>
  <Slides>39</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39</vt:i4>
      </vt:variant>
    </vt:vector>
  </HeadingPairs>
  <TitlesOfParts>
    <vt:vector size="47" baseType="lpstr">
      <vt:lpstr>ADLaM Display</vt:lpstr>
      <vt:lpstr>Arial</vt:lpstr>
      <vt:lpstr>Calibri</vt:lpstr>
      <vt:lpstr>Calibri Light</vt:lpstr>
      <vt:lpstr>Google Sans</vt:lpstr>
      <vt:lpstr>Symbol</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DELL LATITUDE</dc:creator>
  <cp:lastModifiedBy>DELL LATITUDE</cp:lastModifiedBy>
  <cp:revision>46</cp:revision>
  <dcterms:created xsi:type="dcterms:W3CDTF">2026-08-22T01:43:43Z</dcterms:created>
  <dcterms:modified xsi:type="dcterms:W3CDTF">2026-08-26T05:32:10Z</dcterms:modified>
</cp:coreProperties>
</file>