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6" r:id="rId4"/>
    <p:sldId id="274" r:id="rId5"/>
    <p:sldId id="306" r:id="rId6"/>
    <p:sldId id="307" r:id="rId7"/>
    <p:sldId id="332" r:id="rId8"/>
    <p:sldId id="333" r:id="rId9"/>
    <p:sldId id="334" r:id="rId10"/>
    <p:sldId id="335" r:id="rId11"/>
    <p:sldId id="308" r:id="rId12"/>
    <p:sldId id="309" r:id="rId13"/>
    <p:sldId id="336" r:id="rId14"/>
    <p:sldId id="337" r:id="rId15"/>
    <p:sldId id="310" r:id="rId16"/>
    <p:sldId id="305" r:id="rId17"/>
    <p:sldId id="338" r:id="rId18"/>
    <p:sldId id="339" r:id="rId19"/>
    <p:sldId id="311" r:id="rId20"/>
    <p:sldId id="312" r:id="rId21"/>
    <p:sldId id="313" r:id="rId22"/>
    <p:sldId id="314" r:id="rId23"/>
    <p:sldId id="340" r:id="rId24"/>
    <p:sldId id="341" r:id="rId25"/>
    <p:sldId id="342" r:id="rId26"/>
    <p:sldId id="316" r:id="rId27"/>
    <p:sldId id="317" r:id="rId28"/>
    <p:sldId id="343" r:id="rId29"/>
    <p:sldId id="344" r:id="rId30"/>
    <p:sldId id="345" r:id="rId31"/>
    <p:sldId id="346" r:id="rId32"/>
    <p:sldId id="347" r:id="rId33"/>
    <p:sldId id="348" r:id="rId34"/>
    <p:sldId id="349" r:id="rId35"/>
    <p:sldId id="318" r:id="rId36"/>
    <p:sldId id="319" r:id="rId37"/>
    <p:sldId id="350" r:id="rId38"/>
    <p:sldId id="320" r:id="rId39"/>
    <p:sldId id="321" r:id="rId40"/>
    <p:sldId id="351" r:id="rId41"/>
    <p:sldId id="352" r:id="rId42"/>
    <p:sldId id="353" r:id="rId43"/>
    <p:sldId id="354" r:id="rId44"/>
    <p:sldId id="355" r:id="rId45"/>
    <p:sldId id="325" r:id="rId46"/>
    <p:sldId id="323" r:id="rId47"/>
    <p:sldId id="356" r:id="rId48"/>
    <p:sldId id="326" r:id="rId49"/>
    <p:sldId id="327" r:id="rId50"/>
    <p:sldId id="357" r:id="rId51"/>
    <p:sldId id="328" r:id="rId52"/>
    <p:sldId id="329" r:id="rId53"/>
    <p:sldId id="358" r:id="rId54"/>
    <p:sldId id="359" r:id="rId55"/>
    <p:sldId id="360" r:id="rId56"/>
    <p:sldId id="330" r:id="rId5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A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76" autoAdjust="0"/>
    <p:restoredTop sz="94660"/>
  </p:normalViewPr>
  <p:slideViewPr>
    <p:cSldViewPr snapToGrid="0">
      <p:cViewPr varScale="1">
        <p:scale>
          <a:sx n="59" d="100"/>
          <a:sy n="59" d="100"/>
        </p:scale>
        <p:origin x="9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03801-D956-FBDC-42E4-0E28933EE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833CBBA-6D15-460C-5A66-6FA4C538A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F6142C-1D16-0974-CC53-4809879DF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BCD9FB-FB08-C381-7378-81C4D0F58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A72B63-955F-7F2D-6C0F-3AD902C6F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5405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BCD926-A742-E384-883C-F6601BB9B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93BBEE6-6623-C775-613D-5FE28E259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095067-F0F0-F0E6-2B10-D243BBC5F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C5D164-F233-7CBC-E0B9-A9B025EFD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3B3EF0-B747-8080-C4A3-BD7DF9402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4113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D2A1444-33E0-BC40-4299-78E60647A1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903454A-7EC7-F30A-7879-06C3EAAE40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794368-BBC0-087B-8EC1-5C559760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106618-4FB7-3975-8962-E877E3E5E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CA0FFB-E090-D467-707C-D16F5F8B8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6849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2FD762-30EF-8D37-82D9-16C8EC005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F37E7D-6A38-7D61-E910-006F80BC0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7131AF-B408-F0E7-40C3-380CFE6EF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EF6F1A-7DC2-BE5D-53A9-E6E1776E4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B9053A-04E1-3336-BB4B-E88FD51D6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6451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ED9D5C-5BA6-13AB-DFF1-CBE9F2DAE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B78CB6-A59E-9692-0F1A-9F4524E81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3B1C78-44F5-714D-CD6C-B5697BBDF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E8C85C-3F26-58BC-A518-9CC2A5990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B15CCB-A5E4-02B2-B2A2-D380F0849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577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3DFD67-CE9E-D5F3-F186-BDC33C86D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D917E1-CC6F-A524-8A2D-7930764810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0F32B00-BF87-32F2-AAD2-CF0834DC7D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774180-1E28-21D3-2945-E3C63652B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CD32E99-5A35-E7DB-65F2-C6DD85B71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9CA822-788B-15A8-1788-66145952F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6548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A48F00-B196-E443-7D63-CFD74D0E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557403F-D031-5D4D-F891-99EAF6597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835CA22-9CF9-8ED8-50DF-F11CDF283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73949E1-DB3D-CC66-6A9F-2F9F10C866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B2365CB-C89B-E003-755A-BE24759DF9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887DE00-5B44-474A-40C3-371B1B64B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9233B33-0E1D-2EEF-3FA4-554515D0A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8DFA46C-EBA1-2603-6952-5A10303E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0510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42BDB6-A03A-4F4A-539A-5CC84B4B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9804EA7-3B8A-76D0-612D-E4DD7CDC7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9CA2DE6-A79C-D5C7-1B89-A6C51429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C68531-B309-2E04-A399-01E543652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570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7CA0E7C-55D3-6364-4E18-4DC94701E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FAA52F0-BF2F-A86A-DB01-DBD103DB4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4EC43F4-4D1E-5946-CFF5-7FBCB3F43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59563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3C5116-8D6E-6319-3B62-06CBC667E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E7756E-5743-73F2-75C4-4B4552A6E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25536DB-67DB-77B4-2E6E-3A9330574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C2D8BF6-56CE-1D81-27CD-319EE8844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C7CEDE0-276D-F512-74D6-CB509689D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97EEA25-C610-6056-E672-7158CEF05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6659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1D1528-5616-B190-F242-459711B3D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C277FDD-C1B0-D541-401D-3B48C67661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CB85EBB-F5DB-B27A-436E-C7B475A11C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9E288A-D06C-CACF-AAF3-4EDCD32BA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E3DB0B-6106-AFDC-B32D-312545B05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A6BA8E-8922-44B8-68DE-E70FD277E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49582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8FB9FED-DD31-F81D-F36D-55B07A1E8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5E24279-B145-299A-4425-2F974CAD2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A9B19C-40EA-EB9E-DFC1-22E8623666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1FDD78-704B-856D-602F-86CF462E89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1BD31-F635-0D5D-1B85-6ABEB77E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19562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26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32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 l="2000" t="2000" r="20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23B85BB2-428A-4648-2E24-E77E5963CF55}"/>
              </a:ext>
            </a:extLst>
          </p:cNvPr>
          <p:cNvSpPr txBox="1"/>
          <p:nvPr/>
        </p:nvSpPr>
        <p:spPr>
          <a:xfrm>
            <a:off x="2394857" y="532565"/>
            <a:ext cx="55843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2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26858" r="11714" b="25714"/>
          <a:stretch/>
        </p:blipFill>
        <p:spPr>
          <a:xfrm>
            <a:off x="10234076" y="6117293"/>
            <a:ext cx="1690694" cy="52459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FFF9E63-C3AB-CA54-FBFB-2FC43DEE7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1036" y="543728"/>
            <a:ext cx="1512723" cy="1481019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86D8A77-D052-ACBB-AE3E-1C7C7047E087}"/>
              </a:ext>
            </a:extLst>
          </p:cNvPr>
          <p:cNvSpPr txBox="1"/>
          <p:nvPr/>
        </p:nvSpPr>
        <p:spPr>
          <a:xfrm>
            <a:off x="9367383" y="2622590"/>
            <a:ext cx="3206370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419" sz="1800" b="1" u="sng" dirty="0"/>
              <a:t>MODULO 1</a:t>
            </a:r>
          </a:p>
          <a:p>
            <a:pPr algn="ctr"/>
            <a:endParaRPr lang="es-419" sz="1800" b="1" dirty="0"/>
          </a:p>
          <a:p>
            <a:pPr algn="ctr"/>
            <a:r>
              <a:rPr lang="es-419" sz="1600" b="1" kern="100" dirty="0">
                <a:ln>
                  <a:noFill/>
                </a:ln>
                <a:effectLst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PROFESIONALIZACIÓN </a:t>
            </a:r>
          </a:p>
          <a:p>
            <a:pPr algn="ctr"/>
            <a:r>
              <a:rPr lang="es-419" sz="1600" b="1" kern="100" dirty="0">
                <a:ln>
                  <a:noFill/>
                </a:ln>
                <a:effectLst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</a:p>
          <a:p>
            <a:pPr algn="ctr"/>
            <a:r>
              <a:rPr lang="es-419" sz="1600" b="1" kern="100" dirty="0">
                <a:ln>
                  <a:noFill/>
                </a:ln>
                <a:effectLst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LIDERES DE SEGURIDAD</a:t>
            </a:r>
            <a:r>
              <a:rPr lang="es-419" sz="1600" b="1" dirty="0"/>
              <a:t>  </a:t>
            </a:r>
            <a:endParaRPr lang="es-MX" sz="1600" b="1" dirty="0"/>
          </a:p>
          <a:p>
            <a:pPr algn="ctr"/>
            <a:endParaRPr lang="es-419" sz="1800" b="1" kern="100" dirty="0">
              <a:latin typeface="ADLaM Display" panose="0201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446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965252" y="6239865"/>
            <a:ext cx="10226747" cy="4308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8658CBB-4511-0D65-5271-4EB28946881E}"/>
              </a:ext>
            </a:extLst>
          </p:cNvPr>
          <p:cNvSpPr txBox="1"/>
          <p:nvPr/>
        </p:nvSpPr>
        <p:spPr>
          <a:xfrm>
            <a:off x="2035629" y="2177146"/>
            <a:ext cx="6618514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s-MX" sz="21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CERO FATALIDADES.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s-MX" sz="2100" kern="1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REDUCCION DE ACCIDENTES.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s-MX" sz="21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DISMINUCION DE ACTOS INSEGUROS.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s-MX" sz="2100" kern="1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DISMINUCION DE CONDICIONES INSEGURAS.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s-MX" sz="21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AUMENTO DE REPORTES DE INCIDENTES.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s-MX" sz="2100" kern="1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REALIZAR DIARIO CHARLAS DE SEGURIDAD.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s-MX" sz="21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CUMPLIMIENTO DE LA NORMATIVIDAD.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115982" y="88638"/>
            <a:ext cx="7833953" cy="684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OBJETIVO DE UN SUPERVISOR DE CLASE MUNDIAL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BCE8AFC-869B-17DB-6899-1612F01FBA69}"/>
              </a:ext>
            </a:extLst>
          </p:cNvPr>
          <p:cNvSpPr txBox="1"/>
          <p:nvPr/>
        </p:nvSpPr>
        <p:spPr>
          <a:xfrm>
            <a:off x="1965249" y="1005185"/>
            <a:ext cx="557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b="1" u="sng" dirty="0">
                <a:cs typeface="Arial" panose="020B0604020202020204" pitchFamily="34" charset="0"/>
              </a:rPr>
              <a:t>INDICADORES DE ÉXITO DEL SUPERVISOR.</a:t>
            </a:r>
            <a:endParaRPr lang="es-MX" sz="2400" b="1" u="sng" dirty="0"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550B342-78FA-36F6-53FC-97D5E1FE09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152" t="32010" r="41269" b="8378"/>
          <a:stretch/>
        </p:blipFill>
        <p:spPr>
          <a:xfrm>
            <a:off x="8537026" y="2128976"/>
            <a:ext cx="3557002" cy="235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43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549428" y="1317171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26858" r="11714" b="25714"/>
          <a:stretch/>
        </p:blipFill>
        <p:spPr>
          <a:xfrm>
            <a:off x="10264957" y="199283"/>
            <a:ext cx="1589586" cy="55175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FBE94AE-8F83-0417-5F56-8BC180D2AB47}"/>
              </a:ext>
            </a:extLst>
          </p:cNvPr>
          <p:cNvSpPr txBox="1"/>
          <p:nvPr/>
        </p:nvSpPr>
        <p:spPr>
          <a:xfrm>
            <a:off x="3271570" y="1627848"/>
            <a:ext cx="5844801" cy="130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2800" b="1" dirty="0">
                <a:latin typeface="Arial" panose="020B0604020202020204" pitchFamily="34" charset="0"/>
                <a:cs typeface="Arial" panose="020B0604020202020204" pitchFamily="34" charset="0"/>
              </a:rPr>
              <a:t>EVOLUCION DEL SUPERVISOR DE SEGURIDAD.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36502E2-0893-B3B9-AE6C-9833AD22A08F}"/>
              </a:ext>
            </a:extLst>
          </p:cNvPr>
          <p:cNvSpPr/>
          <p:nvPr/>
        </p:nvSpPr>
        <p:spPr>
          <a:xfrm>
            <a:off x="1549427" y="5963176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4AB4597-11F1-668F-5172-94AFA9AB1401}"/>
              </a:ext>
            </a:extLst>
          </p:cNvPr>
          <p:cNvSpPr txBox="1"/>
          <p:nvPr/>
        </p:nvSpPr>
        <p:spPr>
          <a:xfrm>
            <a:off x="4412924" y="87088"/>
            <a:ext cx="3826733" cy="52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D6C3C9-5074-559B-FDCD-B8165657A4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8174" y="3139235"/>
            <a:ext cx="4984976" cy="261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050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965252" y="6239865"/>
            <a:ext cx="10226747" cy="4308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18009" y="88638"/>
            <a:ext cx="7028413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EVOLUCION DEL SUPERVISOR DE SEGURIDAD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6FC0BA0-9CDB-54C2-B95F-A3DEC655BF90}"/>
              </a:ext>
            </a:extLst>
          </p:cNvPr>
          <p:cNvSpPr txBox="1"/>
          <p:nvPr/>
        </p:nvSpPr>
        <p:spPr>
          <a:xfrm>
            <a:off x="6387385" y="2219526"/>
            <a:ext cx="6013977" cy="2395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</a:t>
            </a: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evolución del supervisor de seguridad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caracteriza por una transformación profunda: pasó de ser un inspector rígido, reactivo a convertirse en un </a:t>
            </a: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agente de cambio estratégico y líder proactivo. 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impulsado por la tecnología.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0AB5C6D-B820-1C83-DBDE-EF51E0AEAC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5252" y="1063549"/>
            <a:ext cx="3407822" cy="510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539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965252" y="6239865"/>
            <a:ext cx="10226747" cy="4308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18009" y="88638"/>
            <a:ext cx="7028413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EVOLUCION DEL SUPERVISOR DE SEGURIDAD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6FC0BA0-9CDB-54C2-B95F-A3DEC655BF90}"/>
              </a:ext>
            </a:extLst>
          </p:cNvPr>
          <p:cNvSpPr txBox="1"/>
          <p:nvPr/>
        </p:nvSpPr>
        <p:spPr>
          <a:xfrm>
            <a:off x="1899935" y="1115623"/>
            <a:ext cx="9551836" cy="5115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0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supervisor que </a:t>
            </a:r>
            <a:r>
              <a:rPr lang="es-MX" sz="20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evoluciona hacia un supervisor de clase mundial</a:t>
            </a:r>
            <a:r>
              <a:rPr lang="es-MX" sz="20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 quien:</a:t>
            </a:r>
            <a:endParaRPr lang="es-MX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20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1.- Se compromete consigo mismo y la sociedad.</a:t>
            </a:r>
            <a:endParaRPr lang="es-MX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es-MX" sz="20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Se compromete los 360 días del año en ejemplificar la seguridad como </a:t>
            </a:r>
          </a:p>
          <a:p>
            <a:pPr>
              <a:lnSpc>
                <a:spcPct val="115000"/>
              </a:lnSpc>
            </a:pPr>
            <a:r>
              <a:rPr lang="es-MX" sz="2000" kern="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s-MX" sz="20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modo de vida y esto lo trasmite a los colaboradores.</a:t>
            </a:r>
          </a:p>
          <a:p>
            <a:pPr>
              <a:lnSpc>
                <a:spcPct val="115000"/>
              </a:lnSpc>
            </a:pPr>
            <a:endParaRPr lang="es-MX" sz="7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0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Realiza negociación diario con su persona para ser el mejor supervisor.</a:t>
            </a:r>
            <a:endParaRPr lang="es-MX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0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Disfruta y realiza sus funciones convencido.</a:t>
            </a:r>
            <a:endParaRPr lang="es-MX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20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2.- Sabe obedecer y establece las normativas vigentes.</a:t>
            </a:r>
            <a:endParaRPr lang="es-MX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0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3.- Estar actualizado y revisar el proceso de las actividades diarias.</a:t>
            </a:r>
            <a:endParaRPr lang="es-MX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0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4.- Involucrar y negociar con las diferentes áreas.</a:t>
            </a:r>
            <a:endParaRPr lang="es-MX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s-MX" sz="20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5.- Recordar que su crecimiento este ligado al crecimiento de su equipo.</a:t>
            </a:r>
            <a:endParaRPr lang="es-MX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s-MX" sz="20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583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965252" y="6239865"/>
            <a:ext cx="10226747" cy="4308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18009" y="88638"/>
            <a:ext cx="7028413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EVOLUCION DEL SUPERVISOR DE SEGURIDAD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6FC0BA0-9CDB-54C2-B95F-A3DEC655BF90}"/>
              </a:ext>
            </a:extLst>
          </p:cNvPr>
          <p:cNvSpPr txBox="1"/>
          <p:nvPr/>
        </p:nvSpPr>
        <p:spPr>
          <a:xfrm>
            <a:off x="1899935" y="1093851"/>
            <a:ext cx="7342036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419" sz="2400" b="1" u="sng" dirty="0">
                <a:cs typeface="Arial" panose="020B0604020202020204" pitchFamily="34" charset="0"/>
              </a:rPr>
              <a:t>CAMBIOS CLAVES EN EL SUPERVISOR DE SEGURIDAD.</a:t>
            </a:r>
            <a:endParaRPr lang="es-MX" sz="2400" b="1" u="sng" dirty="0"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FC366A7-E183-46B9-85E6-F6F8DF4EDE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9935" y="1653912"/>
            <a:ext cx="8495922" cy="453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949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549428" y="1317171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26858" r="11714" b="25714"/>
          <a:stretch/>
        </p:blipFill>
        <p:spPr>
          <a:xfrm>
            <a:off x="10264957" y="199283"/>
            <a:ext cx="1589586" cy="55175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FBE94AE-8F83-0417-5F56-8BC180D2AB47}"/>
              </a:ext>
            </a:extLst>
          </p:cNvPr>
          <p:cNvSpPr txBox="1"/>
          <p:nvPr/>
        </p:nvSpPr>
        <p:spPr>
          <a:xfrm>
            <a:off x="1954397" y="1606076"/>
            <a:ext cx="8016916" cy="130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2800" b="1" dirty="0">
                <a:latin typeface="Arial" panose="020B0604020202020204" pitchFamily="34" charset="0"/>
                <a:cs typeface="Arial" panose="020B0604020202020204" pitchFamily="34" charset="0"/>
              </a:rPr>
              <a:t>TIPOS Y METODOLOGIAS DE SUPERVISION DE SEGURIDAD.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36502E2-0893-B3B9-AE6C-9833AD22A08F}"/>
              </a:ext>
            </a:extLst>
          </p:cNvPr>
          <p:cNvSpPr/>
          <p:nvPr/>
        </p:nvSpPr>
        <p:spPr>
          <a:xfrm>
            <a:off x="1549427" y="5963176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4AB4597-11F1-668F-5172-94AFA9AB1401}"/>
              </a:ext>
            </a:extLst>
          </p:cNvPr>
          <p:cNvSpPr txBox="1"/>
          <p:nvPr/>
        </p:nvSpPr>
        <p:spPr>
          <a:xfrm>
            <a:off x="4412924" y="87088"/>
            <a:ext cx="3826733" cy="52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D3A54F6-CFDA-7B90-AD46-E900975D0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755" y="3324410"/>
            <a:ext cx="2822489" cy="257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70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965252" y="6239865"/>
            <a:ext cx="10226747" cy="4308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8658CBB-4511-0D65-5271-4EB28946881E}"/>
              </a:ext>
            </a:extLst>
          </p:cNvPr>
          <p:cNvSpPr txBox="1"/>
          <p:nvPr/>
        </p:nvSpPr>
        <p:spPr>
          <a:xfrm>
            <a:off x="2008795" y="1282160"/>
            <a:ext cx="7385575" cy="1227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 metodologías de supervisión son los métodos y herramientas que usa un responsable para guiar, evaluar y mejorar el trabajo de su equipo.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213957" y="55980"/>
            <a:ext cx="9401495" cy="673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TIPOS Y METODOLOGIAS DE SUPERVISION DE SEGURIDAD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67B37CB-7B77-CC61-05C6-A67B66AFBD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6943" y="3287595"/>
            <a:ext cx="38100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87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965252" y="6239865"/>
            <a:ext cx="10226747" cy="4308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8658CBB-4511-0D65-5271-4EB28946881E}"/>
              </a:ext>
            </a:extLst>
          </p:cNvPr>
          <p:cNvSpPr txBox="1"/>
          <p:nvPr/>
        </p:nvSpPr>
        <p:spPr>
          <a:xfrm>
            <a:off x="1965252" y="991528"/>
            <a:ext cx="7929862" cy="548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Entre algunos tipos de supervisión se enlistan los siguientes.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115982" y="88638"/>
            <a:ext cx="9347068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TIPOS Y  METODOLOGIAS DE SUPERVISION DE SEGURIDAD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8AC6687-897C-4DCE-A1CC-29E415C776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6300" y="1616946"/>
            <a:ext cx="6007765" cy="481874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2EF15A0-B1E5-B2D2-931A-A6B3FB0FB0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4966" y="3429000"/>
            <a:ext cx="2934348" cy="273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055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965252" y="6239865"/>
            <a:ext cx="10226747" cy="4308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8658CBB-4511-0D65-5271-4EB28946881E}"/>
              </a:ext>
            </a:extLst>
          </p:cNvPr>
          <p:cNvSpPr txBox="1"/>
          <p:nvPr/>
        </p:nvSpPr>
        <p:spPr>
          <a:xfrm>
            <a:off x="1845132" y="956778"/>
            <a:ext cx="9056914" cy="4994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Algunas metodologías de la supervisión son las siguientes: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s-MX" sz="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·"/>
            </a:pPr>
            <a:r>
              <a:rPr lang="es-MX" sz="22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Planificación:</a:t>
            </a:r>
            <a:r>
              <a:rPr lang="es-MX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Define tareas, plazos y objetivos antes de empezar.</a:t>
            </a:r>
            <a:endParaRPr lang="es-MX" sz="2200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·"/>
            </a:pPr>
            <a:r>
              <a:rPr lang="es-MX" sz="22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Comunicación bidireccional:</a:t>
            </a:r>
            <a:r>
              <a:rPr lang="es-MX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Abre canales para escuchar dudas, </a:t>
            </a:r>
          </a:p>
          <a:p>
            <a:pPr>
              <a:lnSpc>
                <a:spcPct val="115000"/>
              </a:lnSpc>
            </a:pPr>
            <a:r>
              <a:rPr lang="es-MX" sz="2200" kern="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s-MX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 retroalimentación y evitar malentendidos.</a:t>
            </a:r>
            <a:endParaRPr lang="es-MX" sz="2200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es-MX" sz="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·"/>
            </a:pPr>
            <a:r>
              <a:rPr lang="es-MX" sz="22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Delegación efectiva:</a:t>
            </a:r>
            <a:r>
              <a:rPr lang="es-MX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Asigna responsabilidades según las fortalezas y habilidades de cada persona.</a:t>
            </a:r>
          </a:p>
          <a:p>
            <a:pPr>
              <a:lnSpc>
                <a:spcPct val="115000"/>
              </a:lnSpc>
            </a:pPr>
            <a:endParaRPr lang="es-MX" sz="800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·"/>
            </a:pPr>
            <a:r>
              <a:rPr lang="es-MX" sz="22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Supervisión individual y grupal:</a:t>
            </a:r>
            <a:r>
              <a:rPr lang="es-MX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Adapta el apoyo a nivel personal </a:t>
            </a:r>
          </a:p>
          <a:p>
            <a:pPr>
              <a:lnSpc>
                <a:spcPct val="115000"/>
              </a:lnSpc>
            </a:pPr>
            <a:r>
              <a:rPr lang="es-MX" sz="2200" kern="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s-MX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en equipo según la meta a cumplir.</a:t>
            </a:r>
            <a:endParaRPr lang="es-MX" sz="2200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es-MX" sz="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·"/>
            </a:pPr>
            <a:r>
              <a:rPr lang="es-MX" sz="22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Evaluación y control:</a:t>
            </a:r>
            <a:r>
              <a:rPr lang="es-MX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Mide los resultados de forma periódica para  </a:t>
            </a:r>
          </a:p>
          <a:p>
            <a:pPr>
              <a:lnSpc>
                <a:spcPct val="115000"/>
              </a:lnSpc>
            </a:pPr>
            <a:r>
              <a:rPr lang="es-MX" sz="2200" kern="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s-MX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corregir errores.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213957" y="55980"/>
            <a:ext cx="9401495" cy="673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TIPOS Y METODOLOGIAS DE SUPERVISION DE SEGURIDAD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386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549428" y="1317171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26858" r="11714" b="25714"/>
          <a:stretch/>
        </p:blipFill>
        <p:spPr>
          <a:xfrm>
            <a:off x="10264957" y="199283"/>
            <a:ext cx="1589586" cy="55175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FBE94AE-8F83-0417-5F56-8BC180D2AB47}"/>
              </a:ext>
            </a:extLst>
          </p:cNvPr>
          <p:cNvSpPr txBox="1"/>
          <p:nvPr/>
        </p:nvSpPr>
        <p:spPr>
          <a:xfrm>
            <a:off x="1954397" y="1606076"/>
            <a:ext cx="8016916" cy="130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2800" b="1" dirty="0">
                <a:latin typeface="Arial" panose="020B0604020202020204" pitchFamily="34" charset="0"/>
                <a:cs typeface="Arial" panose="020B0604020202020204" pitchFamily="34" charset="0"/>
              </a:rPr>
              <a:t>CARACTERISTICAS DE UN SUPERVISOR DE SEGURIDAD.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36502E2-0893-B3B9-AE6C-9833AD22A08F}"/>
              </a:ext>
            </a:extLst>
          </p:cNvPr>
          <p:cNvSpPr/>
          <p:nvPr/>
        </p:nvSpPr>
        <p:spPr>
          <a:xfrm>
            <a:off x="1549427" y="5963176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4AB4597-11F1-668F-5172-94AFA9AB1401}"/>
              </a:ext>
            </a:extLst>
          </p:cNvPr>
          <p:cNvSpPr txBox="1"/>
          <p:nvPr/>
        </p:nvSpPr>
        <p:spPr>
          <a:xfrm>
            <a:off x="4412924" y="87088"/>
            <a:ext cx="3826733" cy="52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BAF2754-6406-6B0C-2144-EF457BC894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11" b="99329" l="9620" r="99329">
                        <a14:foregroundMark x1="47875" y1="8725" x2="53691" y2="9172"/>
                        <a14:foregroundMark x1="78523" y1="6935" x2="93736" y2="99329"/>
                        <a14:foregroundMark x1="95078" y1="41834" x2="98658" y2="52349"/>
                        <a14:foregroundMark x1="98658" y1="52349" x2="99329" y2="66443"/>
                        <a14:foregroundMark x1="64877" y1="96197" x2="78747" y2="98434"/>
                        <a14:foregroundMark x1="78747" y1="98434" x2="89038" y2="96197"/>
                        <a14:foregroundMark x1="35794" y1="85011" x2="33110" y2="95302"/>
                        <a14:foregroundMark x1="33110" y1="95302" x2="33557" y2="99329"/>
                        <a14:foregroundMark x1="56823" y1="90828" x2="53915" y2="9932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12924" y="3265715"/>
            <a:ext cx="2455408" cy="245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45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366357" y="6208258"/>
            <a:ext cx="9829799" cy="43088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EBC2F11-DE94-C36A-4AFC-A86A3AF990BA}"/>
              </a:ext>
            </a:extLst>
          </p:cNvPr>
          <p:cNvSpPr txBox="1"/>
          <p:nvPr/>
        </p:nvSpPr>
        <p:spPr>
          <a:xfrm>
            <a:off x="4338082" y="6239865"/>
            <a:ext cx="3739118" cy="443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100" b="1" u="sng" dirty="0">
                <a:solidFill>
                  <a:schemeClr val="bg1"/>
                </a:solidFill>
              </a:rPr>
              <a:t>MODULO 1</a:t>
            </a:r>
            <a:endParaRPr lang="es-419" sz="1100" b="1" dirty="0">
              <a:solidFill>
                <a:schemeClr val="bg1"/>
              </a:solidFill>
            </a:endParaRPr>
          </a:p>
          <a:p>
            <a:pPr algn="ctr"/>
            <a:r>
              <a:rPr lang="es-419" sz="1100" b="1" kern="100" dirty="0">
                <a:ln>
                  <a:noFill/>
                </a:ln>
                <a:solidFill>
                  <a:schemeClr val="bg1"/>
                </a:solidFill>
                <a:effectLst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PROFESIONALIZACIÓN DE LIDERES DE SEGURIDAD</a:t>
            </a:r>
            <a:r>
              <a:rPr lang="es-419" sz="1100" b="1" dirty="0">
                <a:solidFill>
                  <a:schemeClr val="bg1"/>
                </a:solidFill>
              </a:rPr>
              <a:t>  </a:t>
            </a:r>
            <a:endParaRPr lang="es-MX" sz="1100" b="1" dirty="0">
              <a:solidFill>
                <a:schemeClr val="bg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3B85BB2-428A-4648-2E24-E77E5963CF55}"/>
              </a:ext>
            </a:extLst>
          </p:cNvPr>
          <p:cNvSpPr txBox="1"/>
          <p:nvPr/>
        </p:nvSpPr>
        <p:spPr>
          <a:xfrm>
            <a:off x="4412925" y="87088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5" y="101775"/>
            <a:ext cx="927057" cy="90762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26858" r="11714" b="25714"/>
          <a:stretch/>
        </p:blipFill>
        <p:spPr>
          <a:xfrm>
            <a:off x="10571551" y="155754"/>
            <a:ext cx="1370080" cy="475559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27E09B78-42F5-81C0-6D40-17FE20884384}"/>
              </a:ext>
            </a:extLst>
          </p:cNvPr>
          <p:cNvCxnSpPr>
            <a:cxnSpLocks/>
          </p:cNvCxnSpPr>
          <p:nvPr/>
        </p:nvCxnSpPr>
        <p:spPr>
          <a:xfrm flipV="1">
            <a:off x="1823735" y="791657"/>
            <a:ext cx="8628070" cy="2998"/>
          </a:xfrm>
          <a:prstGeom prst="line">
            <a:avLst/>
          </a:prstGeom>
          <a:ln w="50800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716C4896-5932-E211-4D3B-7AFA682403FB}"/>
              </a:ext>
            </a:extLst>
          </p:cNvPr>
          <p:cNvSpPr txBox="1"/>
          <p:nvPr/>
        </p:nvSpPr>
        <p:spPr>
          <a:xfrm>
            <a:off x="5253685" y="715457"/>
            <a:ext cx="1918164" cy="586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2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TEMARIO</a:t>
            </a:r>
            <a:endParaRPr 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64CB584-2E6B-3059-1538-9FE9B0CD958A}"/>
              </a:ext>
            </a:extLst>
          </p:cNvPr>
          <p:cNvSpPr txBox="1"/>
          <p:nvPr/>
        </p:nvSpPr>
        <p:spPr>
          <a:xfrm>
            <a:off x="1366357" y="1368625"/>
            <a:ext cx="982979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2100" b="1" dirty="0">
                <a:solidFill>
                  <a:srgbClr val="000000"/>
                </a:solidFill>
                <a:cs typeface="Arial" panose="020B0604020202020204" pitchFamily="34" charset="0"/>
              </a:rPr>
              <a:t>Conceptos básicos</a:t>
            </a:r>
            <a:r>
              <a:rPr lang="es-419" sz="2100" dirty="0"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2100" b="1" dirty="0">
                <a:solidFill>
                  <a:srgbClr val="000000"/>
                </a:solidFill>
                <a:effectLst/>
                <a:ea typeface="Inter Bold"/>
              </a:rPr>
              <a:t>Qué es un Supervisor de Clase Mundial</a:t>
            </a:r>
            <a:r>
              <a:rPr lang="es-419" sz="2100" dirty="0"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2100" b="1" dirty="0">
                <a:solidFill>
                  <a:srgbClr val="000000"/>
                </a:solidFill>
                <a:effectLst/>
                <a:ea typeface="Inter Bold"/>
              </a:rPr>
              <a:t>Objetivo de un Supervisor de Clase Mundial</a:t>
            </a:r>
            <a:r>
              <a:rPr lang="es-419" sz="2100" dirty="0"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2100" b="1" kern="100" dirty="0">
                <a:solidFill>
                  <a:srgbClr val="000000"/>
                </a:solidFill>
                <a:effectLst/>
                <a:ea typeface="Inter Bold"/>
                <a:cs typeface="Times New Roman" panose="02020603050405020304" pitchFamily="18" charset="0"/>
              </a:rPr>
              <a:t>Evolución del Supervisor de Seguridad. </a:t>
            </a:r>
            <a:endParaRPr lang="es-MX" sz="2100" kern="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2100" b="1" kern="100" dirty="0">
                <a:solidFill>
                  <a:srgbClr val="000000"/>
                </a:solidFill>
                <a:effectLst/>
                <a:ea typeface="Inter Bold"/>
                <a:cs typeface="Times New Roman" panose="02020603050405020304" pitchFamily="18" charset="0"/>
              </a:rPr>
              <a:t>Tipos y Metodologías de Supervisión de Seguridad. </a:t>
            </a:r>
            <a:endParaRPr lang="es-MX" sz="2100" kern="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2100" b="1" kern="100" dirty="0">
                <a:solidFill>
                  <a:srgbClr val="000000"/>
                </a:solidFill>
                <a:effectLst/>
                <a:ea typeface="Inter Bold"/>
                <a:cs typeface="Times New Roman" panose="02020603050405020304" pitchFamily="18" charset="0"/>
              </a:rPr>
              <a:t>Características de un Supervisor de Seguridad.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2100" b="1" dirty="0">
                <a:solidFill>
                  <a:srgbClr val="000000"/>
                </a:solidFill>
                <a:effectLst/>
                <a:ea typeface="Inter Bold"/>
              </a:rPr>
              <a:t>Las 13 Habilidades de un Supervisor de clase mundial</a:t>
            </a:r>
            <a:r>
              <a:rPr lang="es-MX" sz="2100" b="1" kern="100" dirty="0">
                <a:solidFill>
                  <a:srgbClr val="000000"/>
                </a:solidFill>
                <a:ea typeface="Inter Bold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2100" b="1" kern="100" dirty="0">
                <a:solidFill>
                  <a:srgbClr val="000000"/>
                </a:solidFill>
                <a:effectLst/>
                <a:ea typeface="Inter Bold"/>
                <a:cs typeface="Times New Roman" panose="02020603050405020304" pitchFamily="18" charset="0"/>
              </a:rPr>
              <a:t>Tipos de liderazgo.</a:t>
            </a:r>
            <a:endParaRPr lang="es-MX" sz="2100" kern="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2100" b="1" kern="100" dirty="0">
                <a:solidFill>
                  <a:srgbClr val="000000"/>
                </a:solidFill>
                <a:effectLst/>
                <a:ea typeface="Inter Bold"/>
                <a:cs typeface="Times New Roman" panose="02020603050405020304" pitchFamily="18" charset="0"/>
              </a:rPr>
              <a:t>Los 7 principios del supervisor de seguridad.</a:t>
            </a:r>
            <a:endParaRPr lang="es-MX" sz="2100" kern="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2100" b="1" kern="100" dirty="0">
                <a:solidFill>
                  <a:srgbClr val="000000"/>
                </a:solidFill>
                <a:effectLst/>
                <a:ea typeface="Inter Bold"/>
                <a:cs typeface="Times New Roman" panose="02020603050405020304" pitchFamily="18" charset="0"/>
              </a:rPr>
              <a:t>Las 5 Competencias( obligaciones)Clave del Supervisor de Seguridad.</a:t>
            </a:r>
            <a:endParaRPr lang="es-MX" sz="2100" kern="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2100" b="1" kern="100" dirty="0">
                <a:solidFill>
                  <a:srgbClr val="000000"/>
                </a:solidFill>
                <a:effectLst/>
                <a:ea typeface="Inter Bold"/>
                <a:cs typeface="Times New Roman" panose="02020603050405020304" pitchFamily="18" charset="0"/>
              </a:rPr>
              <a:t>La responsabilidad civil y penal del supervisor de seguridad.</a:t>
            </a:r>
            <a:endParaRPr lang="es-MX" sz="2100" kern="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2100" b="1" kern="100" dirty="0">
                <a:solidFill>
                  <a:srgbClr val="000000"/>
                </a:solidFill>
                <a:effectLst/>
                <a:ea typeface="Inter Bold"/>
                <a:cs typeface="Times New Roman" panose="02020603050405020304" pitchFamily="18" charset="0"/>
              </a:rPr>
              <a:t>Pasos para la ejecución de la supervisión de seguridad.</a:t>
            </a:r>
            <a:endParaRPr lang="es-MX" sz="2100" kern="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2100" b="1" kern="100" dirty="0">
                <a:solidFill>
                  <a:srgbClr val="000000"/>
                </a:solidFill>
                <a:effectLst/>
                <a:ea typeface="Inter Bold"/>
                <a:cs typeface="Times New Roman" panose="02020603050405020304" pitchFamily="18" charset="0"/>
              </a:rPr>
              <a:t>El éxito de una supervisión efectiva. </a:t>
            </a:r>
            <a:endParaRPr lang="es-MX" sz="2100" kern="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sz="2100" b="1" kern="100" dirty="0">
                <a:solidFill>
                  <a:srgbClr val="000000"/>
                </a:solidFill>
                <a:effectLst/>
                <a:ea typeface="Inter Bold"/>
                <a:cs typeface="Times New Roman" panose="02020603050405020304" pitchFamily="18" charset="0"/>
              </a:rPr>
              <a:t>Conclusiones </a:t>
            </a:r>
            <a:endParaRPr lang="es-MX" sz="2100" kern="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B01E9D2-F2BA-3500-BA7F-F48355B4BD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9726" y="2580303"/>
            <a:ext cx="2411905" cy="352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203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11086" y="6239866"/>
            <a:ext cx="10580913" cy="38953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72438" y="55980"/>
            <a:ext cx="8095218" cy="673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CARACTERISTICAS DE SUPERVISOR DE SEGURIDAD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F6C3285-189F-59BB-38FE-BACD673DF5C9}"/>
              </a:ext>
            </a:extLst>
          </p:cNvPr>
          <p:cNvSpPr txBox="1"/>
          <p:nvPr/>
        </p:nvSpPr>
        <p:spPr>
          <a:xfrm>
            <a:off x="1518681" y="1104734"/>
            <a:ext cx="6702878" cy="1238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Un supervisor de seguridad efectivo debe reunir características personales, técnicas y de liderazgo que le permitan influir positivamente en su equipo. 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842D526-C62C-C392-9F13-46DF4EC92F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1086" y="2716594"/>
            <a:ext cx="5355772" cy="334350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F48DC7C-6AA2-1022-EBA1-D7348C0F7E29}"/>
              </a:ext>
            </a:extLst>
          </p:cNvPr>
          <p:cNvSpPr txBox="1"/>
          <p:nvPr/>
        </p:nvSpPr>
        <p:spPr>
          <a:xfrm>
            <a:off x="8874703" y="805535"/>
            <a:ext cx="3447927" cy="5585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sz="2000" kern="1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Integridad y ética. </a:t>
            </a:r>
            <a:endParaRPr lang="es-MX" sz="2000" kern="100" dirty="0">
              <a:effectLst/>
              <a:highlight>
                <a:srgbClr val="FFFF00"/>
              </a:highlight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sz="2000" kern="1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Liderazgo positivo. </a:t>
            </a:r>
            <a:endParaRPr lang="es-MX" sz="2000" kern="100" dirty="0">
              <a:effectLst/>
              <a:highlight>
                <a:srgbClr val="00FF00"/>
              </a:highlight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sz="2000" kern="1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Comunicación clara.</a:t>
            </a:r>
            <a:endParaRPr lang="es-MX" sz="2000" kern="100" dirty="0">
              <a:effectLst/>
              <a:highlight>
                <a:srgbClr val="00FFFF"/>
              </a:highlight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sz="20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Capacidad para resolver. </a:t>
            </a:r>
            <a:endParaRPr lang="es-MX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sz="20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Pensamiento analítico. </a:t>
            </a:r>
            <a:endParaRPr lang="es-MX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sz="20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Responsabilidad. </a:t>
            </a:r>
            <a:endParaRPr lang="es-MX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sz="20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Organización. </a:t>
            </a:r>
            <a:endParaRPr lang="es-MX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sz="20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Orientación a resultados. </a:t>
            </a:r>
            <a:endParaRPr lang="es-MX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sz="20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Empatía. </a:t>
            </a:r>
            <a:endParaRPr lang="es-MX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sz="20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Mejora continua. </a:t>
            </a:r>
            <a:endParaRPr lang="es-MX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437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549428" y="1317171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26858" r="11714" b="25714"/>
          <a:stretch/>
        </p:blipFill>
        <p:spPr>
          <a:xfrm>
            <a:off x="10264957" y="199283"/>
            <a:ext cx="1589586" cy="55175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FBE94AE-8F83-0417-5F56-8BC180D2AB47}"/>
              </a:ext>
            </a:extLst>
          </p:cNvPr>
          <p:cNvSpPr txBox="1"/>
          <p:nvPr/>
        </p:nvSpPr>
        <p:spPr>
          <a:xfrm>
            <a:off x="1954397" y="1606076"/>
            <a:ext cx="8016916" cy="130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2800" b="1" dirty="0">
                <a:latin typeface="Arial" panose="020B0604020202020204" pitchFamily="34" charset="0"/>
                <a:cs typeface="Arial" panose="020B0604020202020204" pitchFamily="34" charset="0"/>
              </a:rPr>
              <a:t>LAS 13 HABILIDADES DE UN SUPERVISOR DE CLASE MUNDIAL.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36502E2-0893-B3B9-AE6C-9833AD22A08F}"/>
              </a:ext>
            </a:extLst>
          </p:cNvPr>
          <p:cNvSpPr/>
          <p:nvPr/>
        </p:nvSpPr>
        <p:spPr>
          <a:xfrm>
            <a:off x="1549427" y="5963176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4AB4597-11F1-668F-5172-94AFA9AB1401}"/>
              </a:ext>
            </a:extLst>
          </p:cNvPr>
          <p:cNvSpPr txBox="1"/>
          <p:nvPr/>
        </p:nvSpPr>
        <p:spPr>
          <a:xfrm>
            <a:off x="4412924" y="87088"/>
            <a:ext cx="3826733" cy="52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0A258EF-1E5C-0239-69F4-01F3B0C15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1862" y="3219976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3573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32858" y="6239866"/>
            <a:ext cx="10559142" cy="4308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72439" y="55980"/>
            <a:ext cx="9651867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LAS 13 HABILIDADES DE UN  SUPERVISOR DE CLASE MUNDIAL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0D43E7A-AAA8-8282-CF18-3458FC122DF1}"/>
              </a:ext>
            </a:extLst>
          </p:cNvPr>
          <p:cNvSpPr txBox="1"/>
          <p:nvPr/>
        </p:nvSpPr>
        <p:spPr>
          <a:xfrm>
            <a:off x="1839688" y="2522225"/>
            <a:ext cx="6204855" cy="1616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Las habilidades de un supervisor de seguridad de clase mundial se dividen en 2 rubros, por un lado, las habilidades blandas y por otro lado las habilidades técnicas.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09C6AC9-FA90-E220-8A39-63B2A09E20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3370" y="1968515"/>
            <a:ext cx="2410570" cy="361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2588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32858" y="6239866"/>
            <a:ext cx="10559142" cy="4308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72439" y="55980"/>
            <a:ext cx="9651867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LAS 13 HABILIDADES DE UN  SUPERVISOR DE CLASE MUNDIAL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0D43E7A-AAA8-8282-CF18-3458FC122DF1}"/>
              </a:ext>
            </a:extLst>
          </p:cNvPr>
          <p:cNvSpPr txBox="1"/>
          <p:nvPr/>
        </p:nvSpPr>
        <p:spPr>
          <a:xfrm>
            <a:off x="1709059" y="1471735"/>
            <a:ext cx="7086598" cy="377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Las </a:t>
            </a: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habilidades blandas</a:t>
            </a: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 son aquellas 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 competencias sociales, emocionales y de liderazgo que permiten guiar a un equipo de trabajo de forma empática y efectiva.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s-MX" sz="2200" kern="1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Las </a:t>
            </a: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habilidades técnicas</a:t>
            </a: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 son aquellas que tienen que ver con nuestra área de especialización, lo que tenemos que conocer de nuestras funciones como supervisor de seguridad de clase mundial.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2C6B3A4-2340-A3A7-9B0C-1D37D765DD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013" t="2231" r="7422"/>
          <a:stretch/>
        </p:blipFill>
        <p:spPr>
          <a:xfrm>
            <a:off x="9013369" y="1771079"/>
            <a:ext cx="3163925" cy="361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963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32858" y="6239866"/>
            <a:ext cx="10559142" cy="4308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72439" y="55980"/>
            <a:ext cx="9651867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LAS 13 HABILIDADES DE UN  SUPERVISOR DE CLASE MUNDIAL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0D43E7A-AAA8-8282-CF18-3458FC122DF1}"/>
              </a:ext>
            </a:extLst>
          </p:cNvPr>
          <p:cNvSpPr txBox="1"/>
          <p:nvPr/>
        </p:nvSpPr>
        <p:spPr>
          <a:xfrm>
            <a:off x="1632858" y="914398"/>
            <a:ext cx="7380512" cy="6066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400" b="1" u="sng" kern="1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Ejemplo de </a:t>
            </a:r>
            <a:r>
              <a:rPr lang="es-MX" sz="24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habilidades blandas:</a:t>
            </a:r>
            <a:endParaRPr lang="es-MX" sz="2400" b="1" u="sng" kern="1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s-MX" sz="900" b="1" kern="100" dirty="0">
              <a:solidFill>
                <a:srgbClr val="000000"/>
              </a:solidFill>
              <a:effectLst/>
              <a:latin typeface="Arial" panose="020B0604020202020204" pitchFamily="34" charset="0"/>
              <a:ea typeface="Inter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Liderazgo: </a:t>
            </a: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Inspirar, guiar y motivar al equipo hacia el cumplimiento.</a:t>
            </a:r>
          </a:p>
          <a:p>
            <a:pPr>
              <a:lnSpc>
                <a:spcPct val="115000"/>
              </a:lnSpc>
            </a:pP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Comunicación efectiva: </a:t>
            </a: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Transmitir instrucciones de forma clara.</a:t>
            </a:r>
          </a:p>
          <a:p>
            <a:pPr>
              <a:lnSpc>
                <a:spcPct val="115000"/>
              </a:lnSpc>
            </a:pPr>
            <a:endParaRPr lang="es-MX" sz="700" dirty="0">
              <a:solidFill>
                <a:srgbClr val="000000"/>
              </a:solidFill>
              <a:effectLst/>
              <a:latin typeface="Arial" panose="020B0604020202020204" pitchFamily="34" charset="0"/>
              <a:ea typeface="Inter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Resolución de conflictos: </a:t>
            </a: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Manejar, Gestionar conflictos y desacuerdo.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s-MX" sz="700" dirty="0">
              <a:solidFill>
                <a:srgbClr val="000000"/>
              </a:solidFill>
              <a:effectLst/>
              <a:latin typeface="Arial" panose="020B0604020202020204" pitchFamily="34" charset="0"/>
              <a:ea typeface="Inter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Gestión del cambio: </a:t>
            </a: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Ser flexibles y adaptarse a nuevos retos.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Empatía y gestión de personas: </a:t>
            </a: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Comprender las necesidades del equipo.</a:t>
            </a:r>
            <a:r>
              <a:rPr lang="es-MX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 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4E2AEAD-4279-1DEA-BDFC-358C5EFED42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958" b="93887" l="10000" r="90000">
                        <a14:foregroundMark x1="13385" y1="26298" x2="18615" y2="23529"/>
                        <a14:foregroundMark x1="18615" y1="23529" x2="22615" y2="25029"/>
                        <a14:foregroundMark x1="18462" y1="22837" x2="16154" y2="23068"/>
                        <a14:foregroundMark x1="28308" y1="30796" x2="24385" y2="28604"/>
                        <a14:foregroundMark x1="25462" y1="27797" x2="25462" y2="27912"/>
                        <a14:foregroundMark x1="25154" y1="28143" x2="24154" y2="27566"/>
                        <a14:foregroundMark x1="29923" y1="26067" x2="35769" y2="23068"/>
                        <a14:foregroundMark x1="35769" y1="23068" x2="38462" y2="25029"/>
                        <a14:foregroundMark x1="12308" y1="76009" x2="14769" y2="71857"/>
                        <a14:foregroundMark x1="12769" y1="61476" x2="12846" y2="57324"/>
                        <a14:foregroundMark x1="64154" y1="23299" x2="69385" y2="23760"/>
                        <a14:foregroundMark x1="87077" y1="57670" x2="87923" y2="62860"/>
                        <a14:foregroundMark x1="54769" y1="85698" x2="55308" y2="92503"/>
                        <a14:foregroundMark x1="43308" y1="92503" x2="45538" y2="93541"/>
                        <a14:foregroundMark x1="54846" y1="93772" x2="53615" y2="94002"/>
                        <a14:foregroundMark x1="18692" y1="76355" x2="18538" y2="75202"/>
                        <a14:foregroundMark x1="32231" y1="23068" x2="35923" y2="22491"/>
                        <a14:foregroundMark x1="46615" y1="8881" x2="51923" y2="7958"/>
                        <a14:foregroundMark x1="51923" y1="7958" x2="53154" y2="7958"/>
                      </a14:backgroundRemoval>
                    </a14:imgEffect>
                  </a14:imgLayer>
                </a14:imgProps>
              </a:ext>
            </a:extLst>
          </a:blip>
          <a:srcRect l="11561" r="8988"/>
          <a:stretch/>
        </p:blipFill>
        <p:spPr>
          <a:xfrm>
            <a:off x="9067799" y="2785869"/>
            <a:ext cx="2982686" cy="250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813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32858" y="6239866"/>
            <a:ext cx="10559142" cy="4308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72439" y="55980"/>
            <a:ext cx="9651867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LAS 13 HABILIDADES DE UN  SUPERVISOR DE CLASE MUNDIAL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0D43E7A-AAA8-8282-CF18-3458FC122DF1}"/>
              </a:ext>
            </a:extLst>
          </p:cNvPr>
          <p:cNvSpPr txBox="1"/>
          <p:nvPr/>
        </p:nvSpPr>
        <p:spPr>
          <a:xfrm>
            <a:off x="1632858" y="914398"/>
            <a:ext cx="7380512" cy="5404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400" b="1" u="sng" kern="1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Ejemplo de </a:t>
            </a:r>
            <a:r>
              <a:rPr lang="es-MX" sz="24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habilidades </a:t>
            </a:r>
            <a:r>
              <a:rPr lang="es-MX" sz="2400" b="1" u="sng" kern="100" dirty="0" err="1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tecnicas</a:t>
            </a:r>
            <a:r>
              <a:rPr lang="es-MX" sz="24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:</a:t>
            </a:r>
            <a:endParaRPr lang="es-MX" sz="2400" b="1" u="sng" kern="1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s-MX" sz="900" b="1" kern="100" dirty="0">
              <a:solidFill>
                <a:srgbClr val="000000"/>
              </a:solidFill>
              <a:effectLst/>
              <a:latin typeface="Arial" panose="020B0604020202020204" pitchFamily="34" charset="0"/>
              <a:ea typeface="Inter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Conocimiento del sector: </a:t>
            </a: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Entender profundamente los estándares.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Gestión de recursos: </a:t>
            </a: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Optimizar el uso de herramientas</a:t>
            </a:r>
            <a:r>
              <a:rPr lang="es-MX" sz="2200" dirty="0">
                <a:solidFill>
                  <a:srgbClr val="000000"/>
                </a:solidFill>
                <a:latin typeface="Arial" panose="020B0604020202020204" pitchFamily="34" charset="0"/>
                <a:ea typeface="Inter"/>
              </a:rPr>
              <a:t>.</a:t>
            </a: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Planeación y organización: </a:t>
            </a: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Capacidad para estructurar y organizar.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Manejo de tecnología: </a:t>
            </a: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Uso de software de gestión.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Toma de decisiones: </a:t>
            </a: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Seleccionar la mejor alternativa.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Investigación de accidentes: </a:t>
            </a: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Determinar causas.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Capacitación: </a:t>
            </a: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Desarrollar las competencias. 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  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37A07FC-FD29-0021-E3E4-5DF885AD803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861" r="5296"/>
          <a:stretch/>
        </p:blipFill>
        <p:spPr>
          <a:xfrm>
            <a:off x="8991531" y="2024744"/>
            <a:ext cx="3113383" cy="347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948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549428" y="1317171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26858" r="11714" b="25714"/>
          <a:stretch/>
        </p:blipFill>
        <p:spPr>
          <a:xfrm>
            <a:off x="10264957" y="199283"/>
            <a:ext cx="1589586" cy="55175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FBE94AE-8F83-0417-5F56-8BC180D2AB47}"/>
              </a:ext>
            </a:extLst>
          </p:cNvPr>
          <p:cNvSpPr txBox="1"/>
          <p:nvPr/>
        </p:nvSpPr>
        <p:spPr>
          <a:xfrm>
            <a:off x="1954397" y="1606076"/>
            <a:ext cx="8016916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2800" b="1" dirty="0">
                <a:latin typeface="Arial" panose="020B0604020202020204" pitchFamily="34" charset="0"/>
                <a:cs typeface="Arial" panose="020B0604020202020204" pitchFamily="34" charset="0"/>
              </a:rPr>
              <a:t>TIPOS DE LIDERAZGO.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36502E2-0893-B3B9-AE6C-9833AD22A08F}"/>
              </a:ext>
            </a:extLst>
          </p:cNvPr>
          <p:cNvSpPr/>
          <p:nvPr/>
        </p:nvSpPr>
        <p:spPr>
          <a:xfrm>
            <a:off x="1549427" y="5963176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4AB4597-11F1-668F-5172-94AFA9AB1401}"/>
              </a:ext>
            </a:extLst>
          </p:cNvPr>
          <p:cNvSpPr txBox="1"/>
          <p:nvPr/>
        </p:nvSpPr>
        <p:spPr>
          <a:xfrm>
            <a:off x="4412924" y="87088"/>
            <a:ext cx="3826733" cy="52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57314C6-0C79-8D17-33D9-103AC96815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11" t="8617" r="6656" b="11216"/>
          <a:stretch/>
        </p:blipFill>
        <p:spPr>
          <a:xfrm>
            <a:off x="4336033" y="3162530"/>
            <a:ext cx="3338395" cy="228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5578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00200" y="6239866"/>
            <a:ext cx="10591799" cy="4308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61553" y="55980"/>
            <a:ext cx="3544980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TIPOS DE LIDERAZGO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BF4E7E4-3590-D87D-DDDD-CE9F517F4E87}"/>
              </a:ext>
            </a:extLst>
          </p:cNvPr>
          <p:cNvSpPr txBox="1"/>
          <p:nvPr/>
        </p:nvSpPr>
        <p:spPr>
          <a:xfrm>
            <a:off x="1710937" y="1717937"/>
            <a:ext cx="7598228" cy="338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El liderazgo es una </a:t>
            </a: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de las </a:t>
            </a: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herramientas</a:t>
            </a: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 mas importantes de cualquier supervisor en el mundo.</a:t>
            </a:r>
            <a:endParaRPr lang="es-MX" sz="22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 </a:t>
            </a:r>
            <a:endParaRPr lang="es-MX" sz="22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Para definir un tipo de liderazgo se pueden </a:t>
            </a:r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encontrar diferentes clasificaciones de estilos de liderazgo que determinan cómo un líder se comporta dentro de una organización, y estos estilos impactan tanto en las comunicaciones internas como externas.</a:t>
            </a:r>
            <a:endParaRPr lang="es-MX" sz="22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219B48E-EB28-A9BC-5D7E-771BFEE68D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4939"/>
          <a:stretch/>
        </p:blipFill>
        <p:spPr>
          <a:xfrm>
            <a:off x="8544495" y="2491366"/>
            <a:ext cx="3527763" cy="266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8576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00200" y="6239866"/>
            <a:ext cx="10591799" cy="4308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61553" y="55980"/>
            <a:ext cx="3544980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TIPOS DE LIDERAZGO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BF4E7E4-3590-D87D-DDDD-CE9F517F4E87}"/>
              </a:ext>
            </a:extLst>
          </p:cNvPr>
          <p:cNvSpPr txBox="1"/>
          <p:nvPr/>
        </p:nvSpPr>
        <p:spPr>
          <a:xfrm>
            <a:off x="1710937" y="1717937"/>
            <a:ext cx="7598228" cy="260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solidFill>
                  <a:srgbClr val="2D2D2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s-MX" sz="2200" b="1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líder </a:t>
            </a:r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da por sentado que este </a:t>
            </a:r>
            <a:r>
              <a:rPr lang="es-MX" sz="2200" b="1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 responsable del logro de los objetivos</a:t>
            </a:r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para lo cual se vale de la </a:t>
            </a:r>
            <a:r>
              <a:rPr lang="es-MX" sz="2200" b="1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motivación</a:t>
            </a:r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la </a:t>
            </a:r>
            <a:r>
              <a:rPr lang="es-MX" sz="2200" b="1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dirección de su equipo de trabajo.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s-MX" sz="2200" b="1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continuación, describimos los diferentes estilos de liderazgo.</a:t>
            </a:r>
            <a:endParaRPr lang="es-MX" sz="22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EA028BA-F2F1-606A-9828-645738CD7E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5658" y="2688772"/>
            <a:ext cx="3254828" cy="325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364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00200" y="6239866"/>
            <a:ext cx="10591799" cy="4308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61553" y="55980"/>
            <a:ext cx="3544980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TIPOS DE LIDERAZGO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BF4E7E4-3590-D87D-DDDD-CE9F517F4E87}"/>
              </a:ext>
            </a:extLst>
          </p:cNvPr>
          <p:cNvSpPr txBox="1"/>
          <p:nvPr/>
        </p:nvSpPr>
        <p:spPr>
          <a:xfrm>
            <a:off x="1556655" y="1193644"/>
            <a:ext cx="8120743" cy="4922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4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AUTOCRATICO.</a:t>
            </a:r>
            <a:endParaRPr lang="es-MX" sz="2400" u="sng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1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 </a:t>
            </a:r>
            <a:endParaRPr lang="es-MX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 como su nombre lo indica, el liderazgo autocrático o liderazgo autoritario</a:t>
            </a:r>
            <a:r>
              <a:rPr lang="es-MX" sz="2200" kern="100" dirty="0">
                <a:solidFill>
                  <a:srgbClr val="2D2D2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concentra toda la autoridad en una persona.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s-MX" sz="2200" kern="100" dirty="0">
              <a:solidFill>
                <a:srgbClr val="2D2D2D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consecuencia, la toma de decisiones y la cadena de </a:t>
            </a:r>
          </a:p>
          <a:p>
            <a:pPr>
              <a:lnSpc>
                <a:spcPct val="115000"/>
              </a:lnSpc>
            </a:pPr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mando son netamente verticales. 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MX" sz="2200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estructura militar es representativa de este tipo de liderazgo.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s-MX" sz="2200" b="1" kern="100" dirty="0">
              <a:solidFill>
                <a:srgbClr val="2D2D2D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9B1296D-045D-D050-647B-55A6D71FB0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398" y="2130415"/>
            <a:ext cx="2411322" cy="365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00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549428" y="1317171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26858" r="11714" b="25714"/>
          <a:stretch/>
        </p:blipFill>
        <p:spPr>
          <a:xfrm>
            <a:off x="10264957" y="199283"/>
            <a:ext cx="1589586" cy="55175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FBE94AE-8F83-0417-5F56-8BC180D2AB47}"/>
              </a:ext>
            </a:extLst>
          </p:cNvPr>
          <p:cNvSpPr txBox="1"/>
          <p:nvPr/>
        </p:nvSpPr>
        <p:spPr>
          <a:xfrm>
            <a:off x="3741668" y="1775002"/>
            <a:ext cx="4497990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2800" b="1" dirty="0">
                <a:latin typeface="Arial" panose="020B0604020202020204" pitchFamily="34" charset="0"/>
                <a:cs typeface="Arial" panose="020B0604020202020204" pitchFamily="34" charset="0"/>
              </a:rPr>
              <a:t>CONCEPTOS BASICOS.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36502E2-0893-B3B9-AE6C-9833AD22A08F}"/>
              </a:ext>
            </a:extLst>
          </p:cNvPr>
          <p:cNvSpPr/>
          <p:nvPr/>
        </p:nvSpPr>
        <p:spPr>
          <a:xfrm>
            <a:off x="1549427" y="5963176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4AB4597-11F1-668F-5172-94AFA9AB1401}"/>
              </a:ext>
            </a:extLst>
          </p:cNvPr>
          <p:cNvSpPr txBox="1"/>
          <p:nvPr/>
        </p:nvSpPr>
        <p:spPr>
          <a:xfrm>
            <a:off x="4412924" y="87088"/>
            <a:ext cx="3826733" cy="52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10A3580-813F-1D37-1BDE-138D9E754A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407" b="89973" l="8538" r="90000">
                        <a14:foregroundMark x1="16385" y1="20687" x2="22462" y2="73713"/>
                        <a14:foregroundMark x1="22462" y1="73713" x2="26846" y2="80849"/>
                        <a14:foregroundMark x1="26846" y1="80849" x2="26846" y2="80397"/>
                        <a14:foregroundMark x1="13692" y1="23126" x2="21000" y2="21500"/>
                        <a14:foregroundMark x1="21000" y1="21500" x2="23154" y2="22674"/>
                        <a14:foregroundMark x1="19923" y1="21861" x2="13846" y2="22313"/>
                        <a14:foregroundMark x1="14846" y1="21680" x2="20615" y2="21500"/>
                        <a14:foregroundMark x1="13846" y1="22313" x2="21308" y2="21500"/>
                        <a14:foregroundMark x1="21308" y1="21500" x2="21615" y2="21500"/>
                        <a14:foregroundMark x1="13538" y1="22313" x2="21923" y2="22042"/>
                        <a14:foregroundMark x1="21923" y1="22042" x2="22769" y2="22132"/>
                        <a14:foregroundMark x1="20769" y1="21861" x2="14154" y2="22493"/>
                        <a14:foregroundMark x1="8615" y1="60614" x2="8769" y2="67751"/>
                        <a14:foregroundMark x1="89385" y1="15176" x2="89385" y2="74074"/>
                        <a14:foregroundMark x1="55923" y1="23487" x2="60308" y2="28636"/>
                        <a14:foregroundMark x1="55923" y1="33604" x2="60308" y2="39386"/>
                        <a14:foregroundMark x1="55385" y1="43722" x2="59308" y2="49684"/>
                        <a14:foregroundMark x1="55538" y1="54472" x2="59769" y2="60163"/>
                        <a14:foregroundMark x1="55923" y1="64318" x2="60846" y2="71725"/>
                        <a14:foregroundMark x1="60846" y1="71725" x2="60846" y2="71454"/>
                        <a14:foregroundMark x1="70923" y1="7407" x2="71615" y2="11563"/>
                        <a14:backgroundMark x1="64846" y1="35953" x2="64769" y2="48148"/>
                        <a14:backgroundMark x1="64769" y1="48148" x2="65000" y2="4805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99212" y="2837202"/>
            <a:ext cx="3593576" cy="306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2012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00200" y="6239866"/>
            <a:ext cx="10591799" cy="4308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61553" y="55980"/>
            <a:ext cx="3544980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TIPOS DE LIDERAZGO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BF4E7E4-3590-D87D-DDDD-CE9F517F4E87}"/>
              </a:ext>
            </a:extLst>
          </p:cNvPr>
          <p:cNvSpPr txBox="1"/>
          <p:nvPr/>
        </p:nvSpPr>
        <p:spPr>
          <a:xfrm>
            <a:off x="1600200" y="1389537"/>
            <a:ext cx="8763002" cy="4259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4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LIDER SIN INTERVENCION.</a:t>
            </a:r>
            <a:endParaRPr lang="es-MX" sz="2400" u="sng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1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 </a:t>
            </a: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 </a:t>
            </a:r>
            <a:endParaRPr lang="es-MX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Se lo conoce también como liderazgo liberal o permisivo, pues su premisa básica es la absoluta libertad en la toma de decisiones.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 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El líder solo se ocupa de comunicar los objetivos y proveer los recursos y las herramientas necesarios para alcanzarlos.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 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Dado que delega a su equipo la mayor parte de las dinámicas </a:t>
            </a:r>
          </a:p>
          <a:p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</a:rPr>
              <a:t>de trabajo.</a:t>
            </a:r>
            <a:endParaRPr lang="es-MX" sz="2200" b="1" kern="100" dirty="0">
              <a:solidFill>
                <a:srgbClr val="2D2D2D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6D4DC66-CC40-552E-6BF4-0948A45F84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2" b="99091" l="5294" r="97353">
                        <a14:foregroundMark x1="32353" y1="11212" x2="42941" y2="3939"/>
                        <a14:foregroundMark x1="42941" y1="3939" x2="54118" y2="4848"/>
                        <a14:foregroundMark x1="54118" y1="4848" x2="66176" y2="10303"/>
                        <a14:foregroundMark x1="5588" y1="81515" x2="35882" y2="99091"/>
                        <a14:foregroundMark x1="97353" y1="67576" x2="53529" y2="98182"/>
                        <a14:foregroundMark x1="26176" y1="38485" x2="29118" y2="451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07843" y="2645235"/>
            <a:ext cx="2684156" cy="260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50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00200" y="6239866"/>
            <a:ext cx="10591799" cy="4308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61553" y="55980"/>
            <a:ext cx="3544980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TIPOS DE LIDERAZGO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BF4E7E4-3590-D87D-DDDD-CE9F517F4E87}"/>
              </a:ext>
            </a:extLst>
          </p:cNvPr>
          <p:cNvSpPr txBox="1"/>
          <p:nvPr/>
        </p:nvSpPr>
        <p:spPr>
          <a:xfrm>
            <a:off x="1600201" y="1139159"/>
            <a:ext cx="7772400" cy="5144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22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LIDER DEMOCRATICO.</a:t>
            </a:r>
            <a:endParaRPr lang="es-MX" sz="2200" u="sng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2200" kern="100" dirty="0">
              <a:solidFill>
                <a:srgbClr val="000000"/>
              </a:solidFill>
              <a:effectLst/>
              <a:latin typeface="Arial" panose="020B0604020202020204" pitchFamily="34" charset="0"/>
              <a:ea typeface="Inter"/>
              <a:cs typeface="Times New Roman" panose="02020603050405020304" pitchFamily="18" charset="0"/>
            </a:endParaRPr>
          </a:p>
          <a:p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Este líder antes de tomar una decisión, consulta con su </a:t>
            </a:r>
          </a:p>
          <a:p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equipo y valora sus opiniones. 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 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Esto fomenta el compromiso de los trabajadores con la empresa.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 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Asimismo, al favorecer la comunicación, este tipo de liderazgo permite conocer las preocupaciones de los colaboradores y aplicar mecanismos para mantener el buen clima organizacional.   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76F5111-8B6B-0A2D-5E16-7783E1FF1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9326" y="2424767"/>
            <a:ext cx="3233622" cy="275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170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00200" y="6239866"/>
            <a:ext cx="10591799" cy="4308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61553" y="55980"/>
            <a:ext cx="3544980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TIPOS DE LIDERAZGO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BF4E7E4-3590-D87D-DDDD-CE9F517F4E87}"/>
              </a:ext>
            </a:extLst>
          </p:cNvPr>
          <p:cNvSpPr txBox="1"/>
          <p:nvPr/>
        </p:nvSpPr>
        <p:spPr>
          <a:xfrm>
            <a:off x="1600201" y="1139159"/>
            <a:ext cx="8186056" cy="4692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24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LIDER EJEMPLAR.</a:t>
            </a:r>
            <a:endParaRPr lang="es-MX" sz="2400" u="sng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1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      </a:t>
            </a:r>
          </a:p>
          <a:p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El liderazgo ejemplar se orienta a lograr los más altos estándares de rendimiento. 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 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Para ello, el líder personifica la eficiencia y reta a sus colaboradores a “seguirle el ritmo”. 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 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Es efectivo para conseguir resultados en poco tiempo, </a:t>
            </a:r>
          </a:p>
          <a:p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pero a veces lo hace a costa de los trabajadores. 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  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F95E85E-0D31-A1D8-F116-3D299616FC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231"/>
          <a:stretch/>
        </p:blipFill>
        <p:spPr>
          <a:xfrm>
            <a:off x="9263743" y="2290299"/>
            <a:ext cx="2386691" cy="342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4020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00200" y="6239866"/>
            <a:ext cx="10591799" cy="4308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61553" y="55980"/>
            <a:ext cx="3544980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TIPOS DE LIDERAZGO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BF4E7E4-3590-D87D-DDDD-CE9F517F4E87}"/>
              </a:ext>
            </a:extLst>
          </p:cNvPr>
          <p:cNvSpPr txBox="1"/>
          <p:nvPr/>
        </p:nvSpPr>
        <p:spPr>
          <a:xfrm>
            <a:off x="1600201" y="1139159"/>
            <a:ext cx="8186056" cy="391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4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LIDER TRANSACCIONAL.</a:t>
            </a:r>
            <a:endParaRPr lang="es-MX" sz="2400" u="sng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1800" kern="100" dirty="0">
              <a:solidFill>
                <a:srgbClr val="2D2D2D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 centra también en el rendimiento, pero se diferencia del </a:t>
            </a:r>
          </a:p>
          <a:p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ejemplar en que pone el foco en un sistema de premio-castigo. </a:t>
            </a:r>
            <a:endParaRPr lang="es-MX" sz="22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s-MX" sz="22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líder transaccional establece incentivos por el logro de </a:t>
            </a:r>
            <a:endParaRPr lang="es-MX" sz="22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objetivos y penaliza su incumplimiento. </a:t>
            </a:r>
            <a:endParaRPr lang="es-MX" sz="22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s-MX" sz="22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 orienta hacia la ejecución de tareas en un plazo </a:t>
            </a:r>
          </a:p>
          <a:p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generalmente corto. </a:t>
            </a:r>
            <a:endParaRPr lang="es-MX" sz="22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5757A4D-8D3D-F272-201F-81D437C6CB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401" t="7531" r="3624"/>
          <a:stretch/>
        </p:blipFill>
        <p:spPr>
          <a:xfrm>
            <a:off x="9013370" y="2934979"/>
            <a:ext cx="2692034" cy="308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235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00200" y="6239866"/>
            <a:ext cx="10591799" cy="4308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61553" y="55980"/>
            <a:ext cx="3544980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TIPOS DE LIDERAZGO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BF4E7E4-3590-D87D-DDDD-CE9F517F4E87}"/>
              </a:ext>
            </a:extLst>
          </p:cNvPr>
          <p:cNvSpPr txBox="1"/>
          <p:nvPr/>
        </p:nvSpPr>
        <p:spPr>
          <a:xfrm>
            <a:off x="1600201" y="1139159"/>
            <a:ext cx="7587342" cy="5121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4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LIDER AFILIATIVO.</a:t>
            </a:r>
            <a:endParaRPr lang="es-MX" sz="2400" u="sng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      </a:t>
            </a:r>
            <a:endParaRPr lang="es-MX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Este líder da prioridad al bienestar de los miembros de su equipo, aplica cualquier mecanismo que ayude a que sus empleados logren la plenitud personal y profesional y orienta la toma de decisiones.</a:t>
            </a:r>
          </a:p>
          <a:p>
            <a:endParaRPr lang="es-MX" sz="2200" kern="100" dirty="0">
              <a:solidFill>
                <a:srgbClr val="000000"/>
              </a:solidFill>
              <a:latin typeface="Arial" panose="020B0604020202020204" pitchFamily="34" charset="0"/>
              <a:ea typeface="Inter"/>
              <a:cs typeface="Times New Roman" panose="02020603050405020304" pitchFamily="18" charset="0"/>
            </a:endParaRPr>
          </a:p>
          <a:p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Con ello logra crear lazos afectivos y un fuerte sentido de pertenencia. 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2200" kern="100" dirty="0">
              <a:solidFill>
                <a:srgbClr val="000000"/>
              </a:solidFill>
              <a:effectLst/>
              <a:latin typeface="Arial" panose="020B0604020202020204" pitchFamily="34" charset="0"/>
              <a:ea typeface="Inter"/>
              <a:cs typeface="Times New Roman" panose="02020603050405020304" pitchFamily="18" charset="0"/>
            </a:endParaRPr>
          </a:p>
          <a:p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Esto redunda en un mayor compromiso por parte de los trabajadores, que se traduce en un aumento de la productividad.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s-MX" sz="22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5C3047E-0907-137F-12FD-2E76F9D89F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000"/>
          <a:stretch/>
        </p:blipFill>
        <p:spPr>
          <a:xfrm>
            <a:off x="9796802" y="2225126"/>
            <a:ext cx="1785937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277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549428" y="1317171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26858" r="11714" b="25714"/>
          <a:stretch/>
        </p:blipFill>
        <p:spPr>
          <a:xfrm>
            <a:off x="10264957" y="199283"/>
            <a:ext cx="1589586" cy="55175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FBE94AE-8F83-0417-5F56-8BC180D2AB47}"/>
              </a:ext>
            </a:extLst>
          </p:cNvPr>
          <p:cNvSpPr txBox="1"/>
          <p:nvPr/>
        </p:nvSpPr>
        <p:spPr>
          <a:xfrm>
            <a:off x="1954397" y="1606076"/>
            <a:ext cx="8016916" cy="130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2800" b="1" dirty="0">
                <a:latin typeface="Arial" panose="020B0604020202020204" pitchFamily="34" charset="0"/>
                <a:cs typeface="Arial" panose="020B0604020202020204" pitchFamily="34" charset="0"/>
              </a:rPr>
              <a:t>LOS 7 PRINCIPIOS DEL SUPERVISOR DE SEGURIDAD.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36502E2-0893-B3B9-AE6C-9833AD22A08F}"/>
              </a:ext>
            </a:extLst>
          </p:cNvPr>
          <p:cNvSpPr/>
          <p:nvPr/>
        </p:nvSpPr>
        <p:spPr>
          <a:xfrm>
            <a:off x="1549427" y="5963176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4AB4597-11F1-668F-5172-94AFA9AB1401}"/>
              </a:ext>
            </a:extLst>
          </p:cNvPr>
          <p:cNvSpPr txBox="1"/>
          <p:nvPr/>
        </p:nvSpPr>
        <p:spPr>
          <a:xfrm>
            <a:off x="4412924" y="87088"/>
            <a:ext cx="3826733" cy="52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8F17CB1-F0F4-F6EC-EEE3-E57935A883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3726" y="3137451"/>
            <a:ext cx="4658258" cy="259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7740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43744" y="6239866"/>
            <a:ext cx="10548256" cy="4308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61553" y="55980"/>
            <a:ext cx="8138753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LOS 7 PRINCIPIOS DEL SUPERVISOR DE SEGURIDAD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DB846DC-82D8-7760-B02D-06F5D1F30BA2}"/>
              </a:ext>
            </a:extLst>
          </p:cNvPr>
          <p:cNvSpPr txBox="1"/>
          <p:nvPr/>
        </p:nvSpPr>
        <p:spPr>
          <a:xfrm>
            <a:off x="1518681" y="2536448"/>
            <a:ext cx="6683825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200" kern="100" dirty="0">
                <a:solidFill>
                  <a:srgbClr val="2D2D2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Los </a:t>
            </a:r>
            <a:r>
              <a:rPr lang="es-MX" sz="2200" b="1" kern="100" dirty="0">
                <a:solidFill>
                  <a:srgbClr val="2D2D2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 principios del supervisor de seguridad </a:t>
            </a:r>
            <a:r>
              <a:rPr lang="es-MX" sz="2200" kern="100" dirty="0">
                <a:solidFill>
                  <a:srgbClr val="2D2D2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 establecen como un código de ética profesional.</a:t>
            </a:r>
          </a:p>
          <a:p>
            <a:endParaRPr lang="es-MX" sz="2200" kern="100" dirty="0">
              <a:solidFill>
                <a:srgbClr val="2D2D2D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s-MX" sz="2200" kern="100" dirty="0">
                <a:solidFill>
                  <a:srgbClr val="2D2D2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 base a su seguimiento podemos establecer que se contribuye con ambientes mas sanos y seguros. </a:t>
            </a:r>
            <a:r>
              <a:rPr lang="es-MX" sz="2200" kern="100" dirty="0">
                <a:solidFill>
                  <a:srgbClr val="2D2D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s-MX" sz="22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7445379-B1BB-D76D-0B2B-B6311ED709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674" t="3968" r="19785" b="2730"/>
          <a:stretch/>
        </p:blipFill>
        <p:spPr>
          <a:xfrm>
            <a:off x="9277800" y="1233316"/>
            <a:ext cx="2348458" cy="498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554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43744" y="6239866"/>
            <a:ext cx="10548256" cy="4308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61553" y="55980"/>
            <a:ext cx="8138753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LOS 7 PRINCIPIOS DEL SUPERVISOR DE SEGURIDAD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DB846DC-82D8-7760-B02D-06F5D1F30BA2}"/>
              </a:ext>
            </a:extLst>
          </p:cNvPr>
          <p:cNvSpPr txBox="1"/>
          <p:nvPr/>
        </p:nvSpPr>
        <p:spPr>
          <a:xfrm>
            <a:off x="1518681" y="1631360"/>
            <a:ext cx="7494689" cy="3595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Principio 1. </a:t>
            </a: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La vida humana es el valor más importante.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Principio 2. 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Todo accidente es prevenible.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Principio 3. 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Liderear con el ejemplo.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Principio 4. 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seguridad es responsabilidad de todos.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Principio 5. 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capacitación nunca termina.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Principio 6. 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mejora continua es permanente.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Principio 7. 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comunicación salva vidas.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C23500E-D79B-2ED6-6EDD-3D4FEDB245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085" t="14909" r="10121" b="8191"/>
          <a:stretch/>
        </p:blipFill>
        <p:spPr>
          <a:xfrm>
            <a:off x="8648265" y="2608311"/>
            <a:ext cx="3358678" cy="223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1694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549428" y="1317171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26858" r="11714" b="25714"/>
          <a:stretch/>
        </p:blipFill>
        <p:spPr>
          <a:xfrm>
            <a:off x="10264957" y="199283"/>
            <a:ext cx="1589586" cy="55175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FBE94AE-8F83-0417-5F56-8BC180D2AB47}"/>
              </a:ext>
            </a:extLst>
          </p:cNvPr>
          <p:cNvSpPr txBox="1"/>
          <p:nvPr/>
        </p:nvSpPr>
        <p:spPr>
          <a:xfrm>
            <a:off x="1954397" y="1606076"/>
            <a:ext cx="8016916" cy="130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2800" b="1" dirty="0">
                <a:latin typeface="Arial" panose="020B0604020202020204" pitchFamily="34" charset="0"/>
                <a:cs typeface="Arial" panose="020B0604020202020204" pitchFamily="34" charset="0"/>
              </a:rPr>
              <a:t>LAS 5 COMPETENCIAS ( OBLIGACIONES) CLAVE DEL SUPERVISOR.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36502E2-0893-B3B9-AE6C-9833AD22A08F}"/>
              </a:ext>
            </a:extLst>
          </p:cNvPr>
          <p:cNvSpPr/>
          <p:nvPr/>
        </p:nvSpPr>
        <p:spPr>
          <a:xfrm>
            <a:off x="1549427" y="5963176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4AB4597-11F1-668F-5172-94AFA9AB1401}"/>
              </a:ext>
            </a:extLst>
          </p:cNvPr>
          <p:cNvSpPr txBox="1"/>
          <p:nvPr/>
        </p:nvSpPr>
        <p:spPr>
          <a:xfrm>
            <a:off x="4412924" y="87088"/>
            <a:ext cx="3826733" cy="52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F2075EF-E58E-8BAA-5F81-948757738F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6162" y="3068734"/>
            <a:ext cx="3429000" cy="273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028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54628" y="6204863"/>
            <a:ext cx="10537371" cy="46588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50668" y="153994"/>
            <a:ext cx="118181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LAS 5 COMPETENCIAS  DEL SUPERVISOR DE SEGURIDAD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2146EF2-F033-5789-A5E5-08CBCEB75A5B}"/>
              </a:ext>
            </a:extLst>
          </p:cNvPr>
          <p:cNvSpPr txBox="1"/>
          <p:nvPr/>
        </p:nvSpPr>
        <p:spPr>
          <a:xfrm>
            <a:off x="1654628" y="2593586"/>
            <a:ext cx="621574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200" kern="1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Una forma de garantizar una correcta gestión de la seguridad es considerar que el supervisor de seguridad domine las competencias mas importantes para la prevención de accidentes.</a:t>
            </a: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 </a:t>
            </a:r>
            <a:endParaRPr lang="es-MX" sz="22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9F9DB2D-36D8-A60C-F3F4-5051E0592F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204" y="2090061"/>
            <a:ext cx="3533090" cy="353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127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87286" y="6239865"/>
            <a:ext cx="10504713" cy="4308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64CB584-2E6B-3059-1538-9FE9B0CD958A}"/>
              </a:ext>
            </a:extLst>
          </p:cNvPr>
          <p:cNvSpPr txBox="1"/>
          <p:nvPr/>
        </p:nvSpPr>
        <p:spPr>
          <a:xfrm>
            <a:off x="1638675" y="1005185"/>
            <a:ext cx="4348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b="1" u="sng" dirty="0">
                <a:cs typeface="Arial" panose="020B0604020202020204" pitchFamily="34" charset="0"/>
              </a:rPr>
              <a:t>SIGNIFICADO DE SUPERVISION.</a:t>
            </a:r>
            <a:endParaRPr lang="es-MX" sz="2400" b="1" u="sng" dirty="0"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8658CBB-4511-0D65-5271-4EB28946881E}"/>
              </a:ext>
            </a:extLst>
          </p:cNvPr>
          <p:cNvSpPr txBox="1"/>
          <p:nvPr/>
        </p:nvSpPr>
        <p:spPr>
          <a:xfrm>
            <a:off x="1627793" y="1409340"/>
            <a:ext cx="739647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419" sz="2200" dirty="0"/>
              <a:t>Es la acción y el efecto de vigilar, inspeccionar o revisar el trabajo, las actividades o el comportamiento de otras personas.</a:t>
            </a:r>
          </a:p>
          <a:p>
            <a:r>
              <a:rPr lang="es-MX" sz="2200" dirty="0"/>
              <a:t>Proviene del latín</a:t>
            </a:r>
            <a:r>
              <a:rPr lang="es-419" sz="2200" dirty="0"/>
              <a:t> </a:t>
            </a:r>
            <a:r>
              <a:rPr lang="es-419" sz="2200" dirty="0">
                <a:latin typeface="Google Sans"/>
              </a:rPr>
              <a:t>y s</a:t>
            </a:r>
            <a:r>
              <a:rPr lang="es-419" sz="2200" b="0" u="none" strike="noStrike" dirty="0">
                <a:effectLst/>
                <a:latin typeface="Google Sans"/>
              </a:rPr>
              <a:t>ignifica revisar lo que otros hacen.</a:t>
            </a:r>
            <a:r>
              <a:rPr lang="es-419" sz="2200" dirty="0"/>
              <a:t> </a:t>
            </a:r>
            <a:endParaRPr lang="es-MX" sz="22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5083635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2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lang="es-MX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83324" y="88638"/>
            <a:ext cx="3727029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2800" b="1" kern="100" dirty="0">
                <a:solidFill>
                  <a:schemeClr val="bg1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CONCEPTOS BASICOS </a:t>
            </a:r>
            <a:endParaRPr lang="es-MX" sz="2800" kern="100" dirty="0">
              <a:solidFill>
                <a:schemeClr val="bg1"/>
              </a:solidFill>
              <a:effectLst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67945" y="6237903"/>
            <a:ext cx="3610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000" b="1" kern="100" dirty="0">
                <a:solidFill>
                  <a:schemeClr val="bg1"/>
                </a:solidFill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1000" b="1" kern="100" dirty="0">
                <a:solidFill>
                  <a:schemeClr val="bg1"/>
                </a:solidFill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147834A-6A82-0827-09AD-05AE21880EAE}"/>
              </a:ext>
            </a:extLst>
          </p:cNvPr>
          <p:cNvSpPr txBox="1"/>
          <p:nvPr/>
        </p:nvSpPr>
        <p:spPr>
          <a:xfrm>
            <a:off x="1616907" y="3041335"/>
            <a:ext cx="4587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b="1" u="sng" dirty="0">
                <a:cs typeface="Arial" panose="020B0604020202020204" pitchFamily="34" charset="0"/>
              </a:rPr>
              <a:t>SIGNIFICADO DE CLASE MUNDIAL</a:t>
            </a:r>
            <a:endParaRPr lang="es-MX" sz="2400" b="1" u="sng" dirty="0">
              <a:cs typeface="Arial" panose="020B0604020202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89ABDD9-BFAB-5BD0-F868-F815DBE02B1E}"/>
              </a:ext>
            </a:extLst>
          </p:cNvPr>
          <p:cNvSpPr txBox="1"/>
          <p:nvPr/>
        </p:nvSpPr>
        <p:spPr>
          <a:xfrm>
            <a:off x="1616907" y="3458513"/>
            <a:ext cx="676160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419" sz="2200" dirty="0"/>
              <a:t>Persona que compite con excelencia y su servicio se encuentra entre los mejores del mundo en su categoría.</a:t>
            </a:r>
            <a:endParaRPr lang="es-MX" sz="2200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6032C89-A0E1-70E2-C552-380ABD8619BB}"/>
              </a:ext>
            </a:extLst>
          </p:cNvPr>
          <p:cNvSpPr txBox="1"/>
          <p:nvPr/>
        </p:nvSpPr>
        <p:spPr>
          <a:xfrm>
            <a:off x="1627793" y="4739025"/>
            <a:ext cx="4348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b="1" u="sng" dirty="0">
                <a:cs typeface="Arial" panose="020B0604020202020204" pitchFamily="34" charset="0"/>
              </a:rPr>
              <a:t>SIGNIFICADO DE SUPERVISOR.</a:t>
            </a:r>
            <a:endParaRPr lang="es-MX" sz="2400" b="1" u="sng" dirty="0">
              <a:cs typeface="Arial" panose="020B0604020202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5F3796C6-0E6A-632C-5B6E-F063A7F6479A}"/>
              </a:ext>
            </a:extLst>
          </p:cNvPr>
          <p:cNvSpPr txBox="1"/>
          <p:nvPr/>
        </p:nvSpPr>
        <p:spPr>
          <a:xfrm>
            <a:off x="1627793" y="5142057"/>
            <a:ext cx="738557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419" sz="2200" dirty="0"/>
              <a:t>Es el experto encargado de coordinar, dirigir y vigilar los procesos diarios de una empresa y a su equipo de trabajo para garantizar la máxima eficiencia y calidad.   </a:t>
            </a:r>
            <a:r>
              <a:rPr lang="es-419" sz="2200" b="0" u="none" strike="noStrike" dirty="0">
                <a:effectLst/>
              </a:rPr>
              <a:t> </a:t>
            </a:r>
            <a:endParaRPr lang="es-MX" sz="2200" dirty="0"/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783343C9-DC6C-D548-6977-CE82BD812F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5669" y="2291917"/>
            <a:ext cx="3204203" cy="299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851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54628" y="6204863"/>
            <a:ext cx="10537371" cy="46588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50668" y="153994"/>
            <a:ext cx="118181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LAS 5 COMPETENCIAS  DEL SUPERVISOR DE SEGURIDAD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2146EF2-F033-5789-A5E5-08CBCEB75A5B}"/>
              </a:ext>
            </a:extLst>
          </p:cNvPr>
          <p:cNvSpPr txBox="1"/>
          <p:nvPr/>
        </p:nvSpPr>
        <p:spPr>
          <a:xfrm>
            <a:off x="1518682" y="1584339"/>
            <a:ext cx="8779204" cy="4589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2400" b="1" u="sng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Competencia 1. Gestión del Riesgo</a:t>
            </a:r>
            <a:endParaRPr lang="es-MX" sz="2400" u="sng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Identificar, evaluar y controlar peligros de manera sistemática y documental a través de: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Implementación de sistema de gestión de seguridad.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Políticas de seguridad (apoyadas por la alta dirección )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Análisis de riesgos a maquinaria y procesos.</a:t>
            </a: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MX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Evaluación y control de riesgos a través de supervisión constante</a:t>
            </a:r>
            <a:r>
              <a:rPr lang="es-MX" sz="2200" kern="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22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EFBAC17-ACEA-18C6-9387-C364F51350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315" t="4570" r="6152"/>
          <a:stretch/>
        </p:blipFill>
        <p:spPr>
          <a:xfrm>
            <a:off x="9241326" y="2318657"/>
            <a:ext cx="2954209" cy="295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6026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54628" y="6204863"/>
            <a:ext cx="10537371" cy="46588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50668" y="153994"/>
            <a:ext cx="118181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LAS 5 COMPETENCIAS  DEL SUPERVISOR DE SEGURIDAD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BEF80C-5969-73C4-445C-C46D77F4CFE6}"/>
              </a:ext>
            </a:extLst>
          </p:cNvPr>
          <p:cNvSpPr txBox="1"/>
          <p:nvPr/>
        </p:nvSpPr>
        <p:spPr>
          <a:xfrm>
            <a:off x="1654628" y="1063066"/>
            <a:ext cx="8088086" cy="5136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2400" b="1" u="sng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Competencia 2. Liderazgo Preventivo</a:t>
            </a:r>
            <a:endParaRPr lang="es-MX" sz="2400" u="sng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Inspirar comportamientos seguros mediante el ejemplo y la influencia positiva a través de: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Supervisión de actividades y trabajos (que se desarrollen </a:t>
            </a:r>
          </a:p>
          <a:p>
            <a:pPr lvl="0">
              <a:lnSpc>
                <a:spcPct val="115000"/>
              </a:lnSpc>
            </a:pPr>
            <a:r>
              <a:rPr lang="es-MX" sz="2200" kern="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forma segura)</a:t>
            </a:r>
          </a:p>
          <a:p>
            <a:pPr lvl="0">
              <a:lnSpc>
                <a:spcPct val="115000"/>
              </a:lnSpc>
            </a:pP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Capacitación de forma continua en temas de salud y prevención.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Adoctrinamiento de la cultura de seguridad.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Utilización de </a:t>
            </a:r>
            <a:r>
              <a:rPr lang="es-MX" sz="2200" kern="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epp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conocimiento de causa.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447869C-6B2E-6183-4AF2-6070413768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217" t="7936" r="14906" b="3492"/>
          <a:stretch/>
        </p:blipFill>
        <p:spPr>
          <a:xfrm>
            <a:off x="9535886" y="3286393"/>
            <a:ext cx="2656113" cy="287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8771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54628" y="6204863"/>
            <a:ext cx="10537371" cy="46588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50668" y="153994"/>
            <a:ext cx="118181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LAS 5 COMPETENCIAS  DEL SUPERVISOR DE SEGURIDAD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BEF80C-5969-73C4-445C-C46D77F4CFE6}"/>
              </a:ext>
            </a:extLst>
          </p:cNvPr>
          <p:cNvSpPr txBox="1"/>
          <p:nvPr/>
        </p:nvSpPr>
        <p:spPr>
          <a:xfrm>
            <a:off x="1654628" y="1063066"/>
            <a:ext cx="8088086" cy="4442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2400" b="1" u="sng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Competencia 3. Gestión Legal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s-MX" sz="2400" u="sng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Interpretar y aplicar correctamente la legislación y las Normas Oficiales Mexicanas. 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Conocer la normativa aplicable a su centro de trabajo.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Realizar revisiones y auditorias para verificar el cumplimiento del marco normativo.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D6BB988-019D-92E4-9E7F-117EE93E56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801" t="4822" r="16168"/>
          <a:stretch/>
        </p:blipFill>
        <p:spPr>
          <a:xfrm>
            <a:off x="9618737" y="2061585"/>
            <a:ext cx="2584149" cy="409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5204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54628" y="6204863"/>
            <a:ext cx="10537371" cy="46588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50668" y="153994"/>
            <a:ext cx="118181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LAS 5 COMPETENCIAS  DEL SUPERVISOR DE SEGURIDAD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BEF80C-5969-73C4-445C-C46D77F4CFE6}"/>
              </a:ext>
            </a:extLst>
          </p:cNvPr>
          <p:cNvSpPr txBox="1"/>
          <p:nvPr/>
        </p:nvSpPr>
        <p:spPr>
          <a:xfrm>
            <a:off x="1654628" y="1063066"/>
            <a:ext cx="8088086" cy="390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2400" b="1" u="sng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Competencia 4. Gestión de Personas</a:t>
            </a:r>
            <a:endParaRPr lang="es-MX" sz="2400" b="1" u="sng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Desarrollar equipos comprometidos, fomentar la participación y resolver conflictos.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Fomentar el desarrollo de CMSH.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Fomentar el desarrollo de brigadas de emergencia.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Fomentar la organización del comité de crisis. 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F700EEC-EF6F-202C-FAB3-8ACAFDED91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3045" y="3676376"/>
            <a:ext cx="3528955" cy="251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9048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54628" y="6204863"/>
            <a:ext cx="10537371" cy="46588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50668" y="153994"/>
            <a:ext cx="118181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LAS 5 COMPETENCIAS  DEL SUPERVISOR DE SEGURIDAD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BEF80C-5969-73C4-445C-C46D77F4CFE6}"/>
              </a:ext>
            </a:extLst>
          </p:cNvPr>
          <p:cNvSpPr txBox="1"/>
          <p:nvPr/>
        </p:nvSpPr>
        <p:spPr>
          <a:xfrm>
            <a:off x="1654628" y="1063066"/>
            <a:ext cx="8088086" cy="5065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2400" b="1" u="sng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Competencia 5. Mejora Continua</a:t>
            </a:r>
            <a:endParaRPr lang="es-MX" sz="2400" u="sng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es-MX" sz="18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Implementar acciones correctivas, preventivas y de innovación para elevar el desempeño en seguridad.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Implementación de medidas técnicas y preventivas en maquinaria y equipos.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MX" sz="2200" kern="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upervisión diaria de actividades y áreas de trabajo.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Campañas de limpieza y seguridad.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s-MX" sz="2400" b="1" u="sng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76DCDD9-F642-F3FD-B35E-EC8610A01E0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44" r="4286" b="10816"/>
          <a:stretch/>
        </p:blipFill>
        <p:spPr>
          <a:xfrm>
            <a:off x="9154886" y="2901043"/>
            <a:ext cx="3041470" cy="325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8510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549428" y="1317171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26858" r="11714" b="25714"/>
          <a:stretch/>
        </p:blipFill>
        <p:spPr>
          <a:xfrm>
            <a:off x="10264957" y="199283"/>
            <a:ext cx="1589586" cy="55175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FBE94AE-8F83-0417-5F56-8BC180D2AB47}"/>
              </a:ext>
            </a:extLst>
          </p:cNvPr>
          <p:cNvSpPr txBox="1"/>
          <p:nvPr/>
        </p:nvSpPr>
        <p:spPr>
          <a:xfrm>
            <a:off x="1954397" y="1606076"/>
            <a:ext cx="8016916" cy="130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2800" b="1" dirty="0">
                <a:latin typeface="Arial" panose="020B0604020202020204" pitchFamily="34" charset="0"/>
                <a:cs typeface="Arial" panose="020B0604020202020204" pitchFamily="34" charset="0"/>
              </a:rPr>
              <a:t>LA RESPONSABILIDAD CIVIL Y PENAL DEL SUPERVISOR DE SEGURIDAD.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36502E2-0893-B3B9-AE6C-9833AD22A08F}"/>
              </a:ext>
            </a:extLst>
          </p:cNvPr>
          <p:cNvSpPr/>
          <p:nvPr/>
        </p:nvSpPr>
        <p:spPr>
          <a:xfrm>
            <a:off x="1549427" y="5963176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4AB4597-11F1-668F-5172-94AFA9AB1401}"/>
              </a:ext>
            </a:extLst>
          </p:cNvPr>
          <p:cNvSpPr txBox="1"/>
          <p:nvPr/>
        </p:nvSpPr>
        <p:spPr>
          <a:xfrm>
            <a:off x="4412924" y="87088"/>
            <a:ext cx="3826733" cy="52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01DDA4C-C55D-19F2-5A30-70CD6F0624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205" y="3181877"/>
            <a:ext cx="2781299" cy="278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9113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965252" y="6239865"/>
            <a:ext cx="10226747" cy="4308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50669" y="153994"/>
            <a:ext cx="83638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LA RESPONSABILIDAD CIVIL Y PENAL  DEL SUPERVISOR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CCF0721-C56F-C699-B905-A96AE2E06AFA}"/>
              </a:ext>
            </a:extLst>
          </p:cNvPr>
          <p:cNvSpPr txBox="1"/>
          <p:nvPr/>
        </p:nvSpPr>
        <p:spPr>
          <a:xfrm>
            <a:off x="1965252" y="1282160"/>
            <a:ext cx="7320262" cy="1238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responsabilidad civil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refiere a la obligación legal que tiene una persona de reparar los daños que haya causado a otros por una acción negligente o descuidada.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A7F91D6-D75A-2BFB-5F25-8791624851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5917" y="3037370"/>
            <a:ext cx="3179411" cy="317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3768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965252" y="6239865"/>
            <a:ext cx="10226747" cy="4308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50669" y="153994"/>
            <a:ext cx="83638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LA RESPONSABILIDAD CIVIL Y PENAL  DEL SUPERVISOR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CCF0721-C56F-C699-B905-A96AE2E06AFA}"/>
              </a:ext>
            </a:extLst>
          </p:cNvPr>
          <p:cNvSpPr txBox="1"/>
          <p:nvPr/>
        </p:nvSpPr>
        <p:spPr>
          <a:xfrm>
            <a:off x="4865917" y="1385620"/>
            <a:ext cx="7249885" cy="455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el caso del supervisor </a:t>
            </a: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 un trabajador sufre un accidente debido a la falta de cumplimiento en las medidas de seguridad, el supervisor y/o la empresa puede ser demandado 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obligado a pagar una indemnización o compensación económica a la víctima o su familia.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responsabilidad penal 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 mas grave y ocurre cuando el incumplimiento de un supervisor en sus deberes de seguridad y salud provoca un </a:t>
            </a:r>
            <a:r>
              <a:rPr lang="es-MX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accidente que resulta en la muerte o lesiones graves de un trabajador.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C976FA3-3C7B-05D2-7DFA-FF4457233D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39" y="2326346"/>
            <a:ext cx="428625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2959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549428" y="1317171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26858" r="11714" b="25714"/>
          <a:stretch/>
        </p:blipFill>
        <p:spPr>
          <a:xfrm>
            <a:off x="10264957" y="199283"/>
            <a:ext cx="1589586" cy="55175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FBE94AE-8F83-0417-5F56-8BC180D2AB47}"/>
              </a:ext>
            </a:extLst>
          </p:cNvPr>
          <p:cNvSpPr txBox="1"/>
          <p:nvPr/>
        </p:nvSpPr>
        <p:spPr>
          <a:xfrm>
            <a:off x="1954397" y="1606076"/>
            <a:ext cx="8016916" cy="130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2800" b="1" dirty="0">
                <a:latin typeface="Arial" panose="020B0604020202020204" pitchFamily="34" charset="0"/>
                <a:cs typeface="Arial" panose="020B0604020202020204" pitchFamily="34" charset="0"/>
              </a:rPr>
              <a:t>PASOS PARA LA EJECUCION DE LA SUPERVISION DE SEGURIDAD.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36502E2-0893-B3B9-AE6C-9833AD22A08F}"/>
              </a:ext>
            </a:extLst>
          </p:cNvPr>
          <p:cNvSpPr/>
          <p:nvPr/>
        </p:nvSpPr>
        <p:spPr>
          <a:xfrm>
            <a:off x="1549427" y="5963176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4AB4597-11F1-668F-5172-94AFA9AB1401}"/>
              </a:ext>
            </a:extLst>
          </p:cNvPr>
          <p:cNvSpPr txBox="1"/>
          <p:nvPr/>
        </p:nvSpPr>
        <p:spPr>
          <a:xfrm>
            <a:off x="4412924" y="87088"/>
            <a:ext cx="3826733" cy="52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FF4BED0-682A-6B63-E553-BC04243F1C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7159" y="2911241"/>
            <a:ext cx="2339113" cy="298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4587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11086" y="6239865"/>
            <a:ext cx="10580913" cy="46412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50669" y="153994"/>
            <a:ext cx="97933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PASOS PARA LA EJECUSION DE LA SUPERVISION DE SEGURIDAD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DA84A35-1EE1-8F54-B143-92568D266AB6}"/>
              </a:ext>
            </a:extLst>
          </p:cNvPr>
          <p:cNvSpPr txBox="1"/>
          <p:nvPr/>
        </p:nvSpPr>
        <p:spPr>
          <a:xfrm>
            <a:off x="4114801" y="1716909"/>
            <a:ext cx="7462156" cy="377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forma habitual dentro de los centros de trabajo se establecen actividades cotidianas o rutina, actividades programadas(mantenimientos) y actividades emergentes.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supervisión ejecutada correctamente debe contener los siguientes 9 pasos., si los hacemos parte de nuestro proceso considerando todas las etapas del trabajo antes, durante y después tendremos éxito en la ejecución del trabajo.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D416440-0FB3-8F99-1955-315EAA34642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197" t="9097" r="6689" b="7405"/>
          <a:stretch/>
        </p:blipFill>
        <p:spPr>
          <a:xfrm>
            <a:off x="367344" y="2416639"/>
            <a:ext cx="2985457" cy="249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722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549428" y="1317171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26858" r="11714" b="25714"/>
          <a:stretch/>
        </p:blipFill>
        <p:spPr>
          <a:xfrm>
            <a:off x="10264957" y="199283"/>
            <a:ext cx="1589586" cy="55175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FBE94AE-8F83-0417-5F56-8BC180D2AB47}"/>
              </a:ext>
            </a:extLst>
          </p:cNvPr>
          <p:cNvSpPr txBox="1"/>
          <p:nvPr/>
        </p:nvSpPr>
        <p:spPr>
          <a:xfrm>
            <a:off x="3271570" y="1562532"/>
            <a:ext cx="5844801" cy="130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2800" b="1" dirty="0">
                <a:latin typeface="Arial" panose="020B0604020202020204" pitchFamily="34" charset="0"/>
                <a:cs typeface="Arial" panose="020B0604020202020204" pitchFamily="34" charset="0"/>
              </a:rPr>
              <a:t>QUE ES UN SUPERVISOR DE CLASE MUNDIAL.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36502E2-0893-B3B9-AE6C-9833AD22A08F}"/>
              </a:ext>
            </a:extLst>
          </p:cNvPr>
          <p:cNvSpPr/>
          <p:nvPr/>
        </p:nvSpPr>
        <p:spPr>
          <a:xfrm>
            <a:off x="1549427" y="5963176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4AB4597-11F1-668F-5172-94AFA9AB1401}"/>
              </a:ext>
            </a:extLst>
          </p:cNvPr>
          <p:cNvSpPr txBox="1"/>
          <p:nvPr/>
        </p:nvSpPr>
        <p:spPr>
          <a:xfrm>
            <a:off x="4412924" y="87088"/>
            <a:ext cx="3826733" cy="52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41C8DF0-7F0B-6C38-EB2C-4CA279014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8534" y="3019345"/>
            <a:ext cx="2195512" cy="285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098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611086" y="6239865"/>
            <a:ext cx="10580913" cy="4308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50669" y="153994"/>
            <a:ext cx="97933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PASOS PARA LA EJECUSION DE LA SUPERVISION DE SEGURIDAD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DA84A35-1EE1-8F54-B143-92568D266AB6}"/>
              </a:ext>
            </a:extLst>
          </p:cNvPr>
          <p:cNvSpPr txBox="1"/>
          <p:nvPr/>
        </p:nvSpPr>
        <p:spPr>
          <a:xfrm>
            <a:off x="4495801" y="1782224"/>
            <a:ext cx="7946570" cy="3963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Recepción de la información de las actividades a realizar.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Análisis de riesgos de la actividad a realizar.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Planificación de la actividad a realizar.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Mitigación del riesgo.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Comunicación del riesgo.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Ejecución de la actividad de forma segura.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Control de la ejecución de forma segura, siendo supervisada.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Análisis del resultado.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Generar informe de lo realizado.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5966A11-AF88-3C95-5A92-65E865037BCB}"/>
              </a:ext>
            </a:extLst>
          </p:cNvPr>
          <p:cNvSpPr txBox="1"/>
          <p:nvPr/>
        </p:nvSpPr>
        <p:spPr>
          <a:xfrm>
            <a:off x="1611084" y="970724"/>
            <a:ext cx="9546771" cy="58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419" sz="2400" b="1" u="sng" kern="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s-MX" sz="2400" b="1" u="sng" kern="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PASOS PARA LA CORRECTA EJECUCION DE LA SEGURIDAD</a:t>
            </a:r>
            <a:endParaRPr lang="es-MX" sz="2400" u="sng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D9E8F65-2465-E518-3141-0A781923ED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2421" y="2135422"/>
            <a:ext cx="2658836" cy="354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3220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549428" y="1317171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26858" r="11714" b="25714"/>
          <a:stretch/>
        </p:blipFill>
        <p:spPr>
          <a:xfrm>
            <a:off x="10264957" y="199283"/>
            <a:ext cx="1589586" cy="55175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FBE94AE-8F83-0417-5F56-8BC180D2AB47}"/>
              </a:ext>
            </a:extLst>
          </p:cNvPr>
          <p:cNvSpPr txBox="1"/>
          <p:nvPr/>
        </p:nvSpPr>
        <p:spPr>
          <a:xfrm>
            <a:off x="1954397" y="1606076"/>
            <a:ext cx="8016916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2800" b="1" dirty="0">
                <a:latin typeface="Arial" panose="020B0604020202020204" pitchFamily="34" charset="0"/>
                <a:cs typeface="Arial" panose="020B0604020202020204" pitchFamily="34" charset="0"/>
              </a:rPr>
              <a:t>EL EXITO DE UNA SUPERVISION EFECTIVA.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36502E2-0893-B3B9-AE6C-9833AD22A08F}"/>
              </a:ext>
            </a:extLst>
          </p:cNvPr>
          <p:cNvSpPr/>
          <p:nvPr/>
        </p:nvSpPr>
        <p:spPr>
          <a:xfrm>
            <a:off x="1549427" y="5963176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4AB4597-11F1-668F-5172-94AFA9AB1401}"/>
              </a:ext>
            </a:extLst>
          </p:cNvPr>
          <p:cNvSpPr txBox="1"/>
          <p:nvPr/>
        </p:nvSpPr>
        <p:spPr>
          <a:xfrm>
            <a:off x="4412924" y="87088"/>
            <a:ext cx="3826733" cy="52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Una marioneta 3D resolvió con éxito un rompecabezas. Objeto sobre fondo blanco">
            <a:extLst>
              <a:ext uri="{FF2B5EF4-FFF2-40B4-BE49-F238E27FC236}">
                <a16:creationId xmlns:a16="http://schemas.microsoft.com/office/drawing/2014/main" id="{DA4277C1-57CF-64CA-A950-D31096DE3B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" t="22062" b="15793"/>
          <a:stretch/>
        </p:blipFill>
        <p:spPr bwMode="auto">
          <a:xfrm>
            <a:off x="2418546" y="3026229"/>
            <a:ext cx="7128225" cy="227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3197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965252" y="6239865"/>
            <a:ext cx="10226747" cy="4308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50669" y="153994"/>
            <a:ext cx="97933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EL EXITO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UNA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SUPERVISION </a:t>
            </a: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EFECTIVA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2D4CF89-2363-0733-3202-3F9028A625E2}"/>
              </a:ext>
            </a:extLst>
          </p:cNvPr>
          <p:cNvSpPr txBox="1"/>
          <p:nvPr/>
        </p:nvSpPr>
        <p:spPr>
          <a:xfrm>
            <a:off x="1976141" y="1282160"/>
            <a:ext cx="6133715" cy="455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supervisión efectiva tiene éxito al </a:t>
            </a: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equilibrar el control de los procesos con el liderazgo humano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orientándose a guiar, capacitar y motivar al equipo en lugar de vigilar para sancionar</a:t>
            </a:r>
            <a:r>
              <a:rPr lang="es-MX" sz="2200" kern="10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gestión adecuada del supervisor de seguridad se sostiene sobre pilares fundamentales que transforman la simple revisión de tareas en un motor de seguridad productividad y bienestar laboral.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E1B5ABE-BBB0-6020-9316-DB8AA7B6A6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9615" y="2405747"/>
            <a:ext cx="3953271" cy="263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1777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965252" y="6239865"/>
            <a:ext cx="10226747" cy="4308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50669" y="153994"/>
            <a:ext cx="97933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EL EXITO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UNA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SUPERVISION </a:t>
            </a: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EFECTIVA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3488FD5-7087-B2B5-FF3C-8F7D4B306363}"/>
              </a:ext>
            </a:extLst>
          </p:cNvPr>
          <p:cNvSpPr txBox="1"/>
          <p:nvPr/>
        </p:nvSpPr>
        <p:spPr>
          <a:xfrm>
            <a:off x="4160088" y="1292675"/>
            <a:ext cx="8031911" cy="4854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</a:t>
            </a:r>
            <a:r>
              <a:rPr lang="es-MX" sz="2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supervisión efectiva </a:t>
            </a: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 un componente crítico para el funcionamiento exitoso de cualquier organización.</a:t>
            </a:r>
            <a:endParaRPr lang="es-MX" sz="22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s-MX" sz="22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u="sng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Claridad en las metas</a:t>
            </a: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Definir objetivos precisos y medibles, conectando la estrategia general de la organización con las actividades diarias de cada colaborador.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u="sng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Comunicación abierta</a:t>
            </a: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Fomentar un canal bidireccional donde se transmitan expectativas claras y se escuchen las necesidades del personal.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 </a:t>
            </a:r>
            <a:endParaRPr lang="es-MX" sz="22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1DBF223-470B-3768-B311-A2EA67712C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370187"/>
            <a:ext cx="3777343" cy="377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4709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965252" y="6239865"/>
            <a:ext cx="10226747" cy="4308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50669" y="153994"/>
            <a:ext cx="97933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EL EXITO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UNA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SUPERVISION </a:t>
            </a: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EFECTIVA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3488FD5-7087-B2B5-FF3C-8F7D4B306363}"/>
              </a:ext>
            </a:extLst>
          </p:cNvPr>
          <p:cNvSpPr txBox="1"/>
          <p:nvPr/>
        </p:nvSpPr>
        <p:spPr>
          <a:xfrm>
            <a:off x="3613188" y="1606240"/>
            <a:ext cx="8536145" cy="3849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 </a:t>
            </a:r>
            <a:endParaRPr lang="es-MX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Seguimiento y flexibilidad: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Adaptar el nivel de supervisión a la experiencia y autonomía de cada trabajador, evitando tanto el exceso de control como el abandono.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Retroalimentación constructiva: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Utilizar los errores y los procesos de revisión como oportunidades de aprendizaje y mejora continua, en lugar de buscar culpables.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2DB23BE-CCF9-CEC7-9AAA-4FD7EDC471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382" y="2191859"/>
            <a:ext cx="3005333" cy="277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4847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965252" y="6239865"/>
            <a:ext cx="10226747" cy="4308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50669" y="153994"/>
            <a:ext cx="97933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EL EXITO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UNA</a:t>
            </a:r>
            <a:r>
              <a:rPr kumimoji="0" lang="es-419" sz="2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SUPERVISION </a:t>
            </a: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EFECTIVA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3488FD5-7087-B2B5-FF3C-8F7D4B306363}"/>
              </a:ext>
            </a:extLst>
          </p:cNvPr>
          <p:cNvSpPr txBox="1"/>
          <p:nvPr/>
        </p:nvSpPr>
        <p:spPr>
          <a:xfrm>
            <a:off x="1958556" y="1816546"/>
            <a:ext cx="6532301" cy="338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Reconocimiento oportuno: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Valorar el esfuerzo y los logros del equipo para estimular la motivación, el sentido de pertenencia y la retención del talento.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Resolución de conflictos:</a:t>
            </a:r>
            <a:r>
              <a:rPr lang="es-MX" sz="2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Actuar de manera oportuna ante las tensiones o problemas operativos para mantener un clima laboral armonioso y colaborativo.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FFAEA5-729A-59FD-75B5-326EBE4B81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10" t="25776" b="8226"/>
          <a:stretch/>
        </p:blipFill>
        <p:spPr>
          <a:xfrm>
            <a:off x="7739743" y="4216036"/>
            <a:ext cx="4452256" cy="202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5202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549428" y="1317171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26858" r="11714" b="25714"/>
          <a:stretch/>
        </p:blipFill>
        <p:spPr>
          <a:xfrm>
            <a:off x="10264957" y="199283"/>
            <a:ext cx="1589586" cy="55175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FBE94AE-8F83-0417-5F56-8BC180D2AB47}"/>
              </a:ext>
            </a:extLst>
          </p:cNvPr>
          <p:cNvSpPr txBox="1"/>
          <p:nvPr/>
        </p:nvSpPr>
        <p:spPr>
          <a:xfrm>
            <a:off x="1954397" y="1606076"/>
            <a:ext cx="8016916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2800" b="1" dirty="0">
                <a:latin typeface="Arial" panose="020B0604020202020204" pitchFamily="34" charset="0"/>
                <a:cs typeface="Arial" panose="020B0604020202020204" pitchFamily="34" charset="0"/>
              </a:rPr>
              <a:t>CONCLUSIONES.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36502E2-0893-B3B9-AE6C-9833AD22A08F}"/>
              </a:ext>
            </a:extLst>
          </p:cNvPr>
          <p:cNvSpPr/>
          <p:nvPr/>
        </p:nvSpPr>
        <p:spPr>
          <a:xfrm>
            <a:off x="1549427" y="5963176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4AB4597-11F1-668F-5172-94AFA9AB1401}"/>
              </a:ext>
            </a:extLst>
          </p:cNvPr>
          <p:cNvSpPr txBox="1"/>
          <p:nvPr/>
        </p:nvSpPr>
        <p:spPr>
          <a:xfrm>
            <a:off x="4412924" y="87088"/>
            <a:ext cx="3826733" cy="52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05284CF-BA03-F0AE-C0C8-3ECEB5D3B4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0783" y="2690006"/>
            <a:ext cx="4844143" cy="32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71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965252" y="6239865"/>
            <a:ext cx="10226747" cy="4308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8658CBB-4511-0D65-5271-4EB28946881E}"/>
              </a:ext>
            </a:extLst>
          </p:cNvPr>
          <p:cNvSpPr txBox="1"/>
          <p:nvPr/>
        </p:nvSpPr>
        <p:spPr>
          <a:xfrm>
            <a:off x="1905378" y="1253099"/>
            <a:ext cx="7646834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Un Supervisor de Seguridad de Clase Mundial es un profesional especializado en la identificación, evaluación y control de riesgos laborales, que lidera a los trabajadores mediante</a:t>
            </a:r>
            <a:r>
              <a:rPr kumimoji="0" lang="es-419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419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419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El ejemplo.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MX" sz="2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El</a:t>
            </a: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conocimiento técnico.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MX" sz="2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</a:t>
            </a: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 mejora continua.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MX" sz="2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Verificando que</a:t>
            </a:r>
            <a:r>
              <a:rPr lang="es-MX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se realicen actividades de forma segura.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MX" sz="2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Asegurarse de cumplir con el marco normativo.</a:t>
            </a:r>
            <a:endParaRPr kumimoji="0" lang="es-MX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83324" y="88638"/>
            <a:ext cx="6788924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QUE ES UN SUPERVISOR DE CLASE MUNDIAL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AE23669-E7C5-ECBA-F27B-B43D86127D7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234" t="2418" r="11576"/>
          <a:stretch/>
        </p:blipFill>
        <p:spPr>
          <a:xfrm>
            <a:off x="9633858" y="2471063"/>
            <a:ext cx="2275114" cy="307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03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965252" y="6239865"/>
            <a:ext cx="10226747" cy="4308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8658CBB-4511-0D65-5271-4EB28946881E}"/>
              </a:ext>
            </a:extLst>
          </p:cNvPr>
          <p:cNvSpPr txBox="1"/>
          <p:nvPr/>
        </p:nvSpPr>
        <p:spPr>
          <a:xfrm>
            <a:off x="1970693" y="1459923"/>
            <a:ext cx="952462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STPS </a:t>
            </a:r>
            <a:r>
              <a:rPr lang="es-MX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través</a:t>
            </a:r>
            <a:r>
              <a:rPr lang="es-MX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la </a:t>
            </a:r>
            <a:r>
              <a:rPr lang="es-MX" sz="2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NOM-030-STPS-2009</a:t>
            </a:r>
            <a:r>
              <a:rPr lang="es-MX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2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servicios preventivos de seguridad y salud</a:t>
            </a:r>
            <a:r>
              <a:rPr lang="es-MX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establece la obligación de contar con un representante de seguridad en el trabajo</a:t>
            </a:r>
            <a:r>
              <a:rPr kumimoji="0" lang="es-419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83324" y="88638"/>
            <a:ext cx="6788924" cy="6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QUE ES UN SUPERVISOR DE CLASE MUNDIAL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BCE8AFC-869B-17DB-6899-1612F01FBA69}"/>
              </a:ext>
            </a:extLst>
          </p:cNvPr>
          <p:cNvSpPr txBox="1"/>
          <p:nvPr/>
        </p:nvSpPr>
        <p:spPr>
          <a:xfrm>
            <a:off x="1976134" y="1005185"/>
            <a:ext cx="7396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b="1" u="sng" dirty="0">
                <a:cs typeface="Arial" panose="020B0604020202020204" pitchFamily="34" charset="0"/>
              </a:rPr>
              <a:t>CUAL ES EL PERFIL DEL SUPERVISOR DE CLASE MUNDIAL.</a:t>
            </a:r>
            <a:endParaRPr lang="es-MX" sz="2400" b="1" u="sng" dirty="0"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093D575-97C9-8FDB-AFDA-6C7F1B4DB1DD}"/>
              </a:ext>
            </a:extLst>
          </p:cNvPr>
          <p:cNvSpPr txBox="1"/>
          <p:nvPr/>
        </p:nvSpPr>
        <p:spPr>
          <a:xfrm>
            <a:off x="1997905" y="2881359"/>
            <a:ext cx="771215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s-419" sz="22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IDER PREVENTIVO.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GESTOR DE RIESGO.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FACILITADOR DE APRENDIZAJE.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PROMOTOR DE LA MEJORA CONTINUA.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REALIZA LABOR DE PREVENCION DE ACCIDENTES.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BUSCA LA CAUSA RAIZ.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PROMOTOR DE LA CULTURA PREVENTIVA.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FORMA LIDERES DE SEGURIDAD EN SU EQUIPO.</a:t>
            </a:r>
            <a:endParaRPr lang="es-MX" sz="22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F719BC4-83DB-28CB-3B54-A76CA64CA81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65" r="23842"/>
          <a:stretch/>
        </p:blipFill>
        <p:spPr>
          <a:xfrm>
            <a:off x="9552212" y="2352599"/>
            <a:ext cx="2276107" cy="340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2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549428" y="1317171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26858" r="11714" b="25714"/>
          <a:stretch/>
        </p:blipFill>
        <p:spPr>
          <a:xfrm>
            <a:off x="10264957" y="199283"/>
            <a:ext cx="1589586" cy="55175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FBE94AE-8F83-0417-5F56-8BC180D2AB47}"/>
              </a:ext>
            </a:extLst>
          </p:cNvPr>
          <p:cNvSpPr txBox="1"/>
          <p:nvPr/>
        </p:nvSpPr>
        <p:spPr>
          <a:xfrm>
            <a:off x="3271570" y="1562532"/>
            <a:ext cx="5844801" cy="130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2800" b="1" dirty="0">
                <a:latin typeface="Arial" panose="020B0604020202020204" pitchFamily="34" charset="0"/>
                <a:cs typeface="Arial" panose="020B0604020202020204" pitchFamily="34" charset="0"/>
              </a:rPr>
              <a:t>OBJETIVO DE UN SUPERVISOR DE CLASE MUNDIAL.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36502E2-0893-B3B9-AE6C-9833AD22A08F}"/>
              </a:ext>
            </a:extLst>
          </p:cNvPr>
          <p:cNvSpPr/>
          <p:nvPr/>
        </p:nvSpPr>
        <p:spPr>
          <a:xfrm>
            <a:off x="1549427" y="5963176"/>
            <a:ext cx="8882471" cy="2867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4AB4597-11F1-668F-5172-94AFA9AB1401}"/>
              </a:ext>
            </a:extLst>
          </p:cNvPr>
          <p:cNvSpPr txBox="1"/>
          <p:nvPr/>
        </p:nvSpPr>
        <p:spPr>
          <a:xfrm>
            <a:off x="4412924" y="87088"/>
            <a:ext cx="3826733" cy="52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algn="ctr"/>
            <a:r>
              <a:rPr lang="es-419" sz="1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00DFF64-ECE1-4427-1C0D-8C89ACDB13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78" t="3739" r="25510" b="5955"/>
          <a:stretch/>
        </p:blipFill>
        <p:spPr>
          <a:xfrm>
            <a:off x="5252357" y="2867697"/>
            <a:ext cx="1687286" cy="301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123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965252" y="6239865"/>
            <a:ext cx="10226747" cy="4308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t="26858" r="11714" b="25714"/>
          <a:stretch/>
        </p:blipFill>
        <p:spPr>
          <a:xfrm>
            <a:off x="148601" y="6195192"/>
            <a:ext cx="1370080" cy="47555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8658CBB-4511-0D65-5271-4EB28946881E}"/>
              </a:ext>
            </a:extLst>
          </p:cNvPr>
          <p:cNvSpPr txBox="1"/>
          <p:nvPr/>
        </p:nvSpPr>
        <p:spPr>
          <a:xfrm>
            <a:off x="1965252" y="2099744"/>
            <a:ext cx="574727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MX" sz="2200" kern="1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G</a:t>
            </a:r>
            <a:r>
              <a:rPr lang="es-MX" sz="2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arantizar que todas las actividades laborales se desarrollen en condiciones seguras, protegiendo la vida, la salud y la integridad física de los trabajadores mediante la prevención de riesgos y el cumplimiento legal. </a:t>
            </a:r>
            <a:endParaRPr lang="es-MX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7879628-785B-0B9D-DDD3-41FA22C6CD80}"/>
              </a:ext>
            </a:extLst>
          </p:cNvPr>
          <p:cNvSpPr txBox="1"/>
          <p:nvPr/>
        </p:nvSpPr>
        <p:spPr>
          <a:xfrm>
            <a:off x="4865917" y="6607627"/>
            <a:ext cx="30153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sng" strike="noStrike" kern="1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kumimoji="0" lang="es-MX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DB2D1B-40D6-9835-8937-6EC2BDBAE694}"/>
              </a:ext>
            </a:extLst>
          </p:cNvPr>
          <p:cNvSpPr/>
          <p:nvPr/>
        </p:nvSpPr>
        <p:spPr>
          <a:xfrm>
            <a:off x="0" y="2713"/>
            <a:ext cx="12192000" cy="9116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3F9577-C615-1E5F-33E5-DE111E3A00CF}"/>
              </a:ext>
            </a:extLst>
          </p:cNvPr>
          <p:cNvSpPr/>
          <p:nvPr/>
        </p:nvSpPr>
        <p:spPr>
          <a:xfrm>
            <a:off x="10091056" y="-10887"/>
            <a:ext cx="2111830" cy="794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74D56E-E221-2676-B462-A953C56460F0}"/>
              </a:ext>
            </a:extLst>
          </p:cNvPr>
          <p:cNvCxnSpPr>
            <a:cxnSpLocks/>
          </p:cNvCxnSpPr>
          <p:nvPr/>
        </p:nvCxnSpPr>
        <p:spPr>
          <a:xfrm>
            <a:off x="0" y="914401"/>
            <a:ext cx="12202886" cy="0"/>
          </a:xfrm>
          <a:prstGeom prst="line">
            <a:avLst/>
          </a:prstGeom>
          <a:ln w="104775">
            <a:solidFill>
              <a:srgbClr val="FFA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03CFC9B2-5AD7-A8B2-BF4E-14C3F0F8F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000" b="84763"/>
          <a:stretch/>
        </p:blipFill>
        <p:spPr>
          <a:xfrm>
            <a:off x="10091057" y="-12404"/>
            <a:ext cx="2111829" cy="794655"/>
          </a:xfrm>
          <a:prstGeom prst="rect">
            <a:avLst/>
          </a:prstGeom>
        </p:spPr>
      </p:pic>
      <p:sp>
        <p:nvSpPr>
          <p:cNvPr id="20" name="Triángulo rectángulo 19">
            <a:extLst>
              <a:ext uri="{FF2B5EF4-FFF2-40B4-BE49-F238E27FC236}">
                <a16:creationId xmlns:a16="http://schemas.microsoft.com/office/drawing/2014/main" id="{96CB680B-3A24-A0AA-62B9-829DA275E615}"/>
              </a:ext>
            </a:extLst>
          </p:cNvPr>
          <p:cNvSpPr/>
          <p:nvPr/>
        </p:nvSpPr>
        <p:spPr>
          <a:xfrm rot="10800000">
            <a:off x="9013370" y="-9638"/>
            <a:ext cx="1077685" cy="705931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F6851E4-107F-7BA3-1541-380ED0F6A5DD}"/>
              </a:ext>
            </a:extLst>
          </p:cNvPr>
          <p:cNvSpPr txBox="1"/>
          <p:nvPr/>
        </p:nvSpPr>
        <p:spPr>
          <a:xfrm>
            <a:off x="-115982" y="88638"/>
            <a:ext cx="7833953" cy="684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419" sz="2800" b="1" kern="100" dirty="0">
                <a:solidFill>
                  <a:prstClr val="white"/>
                </a:solidFill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OBJETIVO DE UN SUPERVISOR DE CLASE MUNDIAL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uhaus 93" panose="04030905020B02020C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AD981B-543F-E505-0CFC-C2A11A8DDE49}"/>
              </a:ext>
            </a:extLst>
          </p:cNvPr>
          <p:cNvSpPr txBox="1"/>
          <p:nvPr/>
        </p:nvSpPr>
        <p:spPr>
          <a:xfrm>
            <a:off x="4713513" y="6193697"/>
            <a:ext cx="359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kumimoji="0" lang="es-MX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BCE8AFC-869B-17DB-6899-1612F01FBA69}"/>
              </a:ext>
            </a:extLst>
          </p:cNvPr>
          <p:cNvSpPr txBox="1"/>
          <p:nvPr/>
        </p:nvSpPr>
        <p:spPr>
          <a:xfrm>
            <a:off x="1965248" y="1005185"/>
            <a:ext cx="7396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b="1" u="sng" dirty="0">
                <a:cs typeface="Arial" panose="020B0604020202020204" pitchFamily="34" charset="0"/>
              </a:rPr>
              <a:t>OBJETIVO PRINCIPAL.</a:t>
            </a:r>
            <a:endParaRPr lang="es-MX" sz="2400" b="1" u="sng" dirty="0"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DEFE99E-64F0-488D-9EA2-44A4AB5193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42" r="8742" b="17033"/>
          <a:stretch/>
        </p:blipFill>
        <p:spPr>
          <a:xfrm>
            <a:off x="7979233" y="2106393"/>
            <a:ext cx="3998107" cy="383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738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4577</TotalTime>
  <Words>3184</Words>
  <Application>Microsoft Office PowerPoint</Application>
  <PresentationFormat>Panorámica</PresentationFormat>
  <Paragraphs>461</Paragraphs>
  <Slides>56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56</vt:i4>
      </vt:variant>
    </vt:vector>
  </HeadingPairs>
  <TitlesOfParts>
    <vt:vector size="66" baseType="lpstr">
      <vt:lpstr>ADLaM Display</vt:lpstr>
      <vt:lpstr>Aptos</vt:lpstr>
      <vt:lpstr>Arial</vt:lpstr>
      <vt:lpstr>Bauhaus 93</vt:lpstr>
      <vt:lpstr>Calibri</vt:lpstr>
      <vt:lpstr>Calibri Light</vt:lpstr>
      <vt:lpstr>Google Sans</vt:lpstr>
      <vt:lpstr>Symbol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 LATITUDE</dc:creator>
  <cp:lastModifiedBy>DELL LATITUDE</cp:lastModifiedBy>
  <cp:revision>84</cp:revision>
  <dcterms:created xsi:type="dcterms:W3CDTF">2026-08-22T01:43:43Z</dcterms:created>
  <dcterms:modified xsi:type="dcterms:W3CDTF">2026-08-31T00:53:53Z</dcterms:modified>
</cp:coreProperties>
</file>