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2" r:id="rId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03801-D956-FBDC-42E4-0E28933EE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833CBBA-6D15-460C-5A66-6FA4C538A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F6142C-1D16-0974-CC53-4809879DF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BCD9FB-FB08-C381-7378-81C4D0F58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A72B63-955F-7F2D-6C0F-3AD902C6F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5405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BCD926-A742-E384-883C-F6601BB9B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3BBEE6-6623-C775-613D-5FE28E259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095067-F0F0-F0E6-2B10-D243BBC5F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C5D164-F233-7CBC-E0B9-A9B025EFD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3B3EF0-B747-8080-C4A3-BD7DF9402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411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D2A1444-33E0-BC40-4299-78E60647A1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903454A-7EC7-F30A-7879-06C3EAAE40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794368-BBC0-087B-8EC1-5C559760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106618-4FB7-3975-8962-E877E3E5E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CA0FFB-E090-D467-707C-D16F5F8B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6849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2FD762-30EF-8D37-82D9-16C8EC005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F37E7D-6A38-7D61-E910-006F80BC0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7131AF-B408-F0E7-40C3-380CFE6EF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EF6F1A-7DC2-BE5D-53A9-E6E1776E4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B9053A-04E1-3336-BB4B-E88FD51D6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6451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ED9D5C-5BA6-13AB-DFF1-CBE9F2DAE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B78CB6-A59E-9692-0F1A-9F4524E81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3B1C78-44F5-714D-CD6C-B5697BBDF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E8C85C-3F26-58BC-A518-9CC2A5990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B15CCB-A5E4-02B2-B2A2-D380F0849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577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3DFD67-CE9E-D5F3-F186-BDC33C86D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D917E1-CC6F-A524-8A2D-793076481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0F32B00-BF87-32F2-AAD2-CF0834DC7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774180-1E28-21D3-2945-E3C63652B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D32E99-5A35-E7DB-65F2-C6DD85B71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9CA822-788B-15A8-1788-66145952F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654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A48F00-B196-E443-7D63-CFD74D0E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57403F-D031-5D4D-F891-99EAF6597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835CA22-9CF9-8ED8-50DF-F11CDF283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73949E1-DB3D-CC66-6A9F-2F9F10C866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B2365CB-C89B-E003-755A-BE24759DF9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887DE00-5B44-474A-40C3-371B1B64B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9233B33-0E1D-2EEF-3FA4-554515D0A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8DFA46C-EBA1-2603-6952-5A10303E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051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42BDB6-A03A-4F4A-539A-5CC84B4B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9804EA7-3B8A-76D0-612D-E4DD7CDC7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9CA2DE6-A79C-D5C7-1B89-A6C51429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C68531-B309-2E04-A399-01E543652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570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7CA0E7C-55D3-6364-4E18-4DC94701E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FAA52F0-BF2F-A86A-DB01-DBD103DB4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4EC43F4-4D1E-5946-CFF5-7FBCB3F43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9563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3C5116-8D6E-6319-3B62-06CBC667E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E7756E-5743-73F2-75C4-4B4552A6E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25536DB-67DB-77B4-2E6E-3A9330574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C2D8BF6-56CE-1D81-27CD-319EE8844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7CEDE0-276D-F512-74D6-CB509689D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97EEA25-C610-6056-E672-7158CEF05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6659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1D1528-5616-B190-F242-459711B3D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C277FDD-C1B0-D541-401D-3B48C67661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CB85EBB-F5DB-B27A-436E-C7B475A11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9E288A-D06C-CACF-AAF3-4EDCD32BA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E3DB0B-6106-AFDC-B32D-312545B0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A6BA8E-8922-44B8-68DE-E70FD277E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9582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8FB9FED-DD31-F81D-F36D-55B07A1E8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5E24279-B145-299A-4425-2F974CAD2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A9B19C-40EA-EB9E-DFC1-22E8623666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DB7B5-C4BB-42D7-8C5C-666BD51C3B29}" type="datetimeFigureOut">
              <a:rPr lang="es-MX" smtClean="0"/>
              <a:t>30/08/2026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1FDD78-704B-856D-602F-86CF462E8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1BD31-F635-0D5D-1B85-6ABEB77E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EEE18-BDD6-43EF-8F8E-5A6E15DDB36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9562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ndedoresehs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emprendedoresehs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emprendedoresehs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emprendedoresehs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emprendedoresehs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emprendedoresehs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816430" y="1393371"/>
            <a:ext cx="7336971" cy="4942115"/>
          </a:xfrm>
          <a:prstGeom prst="rect">
            <a:avLst/>
          </a:prstGeom>
          <a:blipFill dpi="0" rotWithShape="1">
            <a:blip r:embed="rId2">
              <a:alphaModFix amt="35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90109BF-CA77-77CD-B877-BBDD4F3736C9}"/>
              </a:ext>
            </a:extLst>
          </p:cNvPr>
          <p:cNvSpPr txBox="1"/>
          <p:nvPr/>
        </p:nvSpPr>
        <p:spPr>
          <a:xfrm>
            <a:off x="2962619" y="787679"/>
            <a:ext cx="630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400" b="1" dirty="0"/>
              <a:t>CUADERNO DE ACTIVIDADES Y EVALUACIONES </a:t>
            </a:r>
            <a:endParaRPr lang="es-MX" sz="24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64CD6A0-DED8-8549-E792-365856AC9B5A}"/>
              </a:ext>
            </a:extLst>
          </p:cNvPr>
          <p:cNvSpPr txBox="1"/>
          <p:nvPr/>
        </p:nvSpPr>
        <p:spPr>
          <a:xfrm>
            <a:off x="5143501" y="6482448"/>
            <a:ext cx="30099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www.emprendedoresehs.com</a:t>
            </a:r>
            <a:endParaRPr lang="es-MX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EBC2F11-DE94-C36A-4AFC-A86A3AF990BA}"/>
              </a:ext>
            </a:extLst>
          </p:cNvPr>
          <p:cNvSpPr txBox="1"/>
          <p:nvPr/>
        </p:nvSpPr>
        <p:spPr>
          <a:xfrm>
            <a:off x="8490859" y="1281998"/>
            <a:ext cx="3385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400" b="1" u="sng" dirty="0"/>
              <a:t>MODULO 1</a:t>
            </a:r>
          </a:p>
          <a:p>
            <a:pPr algn="ctr"/>
            <a:endParaRPr lang="es-419" sz="1600" b="1" dirty="0"/>
          </a:p>
          <a:p>
            <a:pPr algn="ctr"/>
            <a:r>
              <a:rPr lang="es-419" sz="1600" b="1" kern="100" dirty="0">
                <a:ln>
                  <a:noFill/>
                </a:ln>
                <a:effectLst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PROFESIONALIZACIÓN DE LIDERES DE SEGURIDAD</a:t>
            </a:r>
            <a:r>
              <a:rPr lang="es-419" sz="1600" b="1" dirty="0"/>
              <a:t>  </a:t>
            </a:r>
            <a:endParaRPr lang="es-MX" sz="1600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3B85BB2-428A-4648-2E24-E77E5963CF55}"/>
              </a:ext>
            </a:extLst>
          </p:cNvPr>
          <p:cNvSpPr txBox="1"/>
          <p:nvPr/>
        </p:nvSpPr>
        <p:spPr>
          <a:xfrm>
            <a:off x="1328057" y="1172167"/>
            <a:ext cx="60089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419" sz="2400" b="1" kern="100" dirty="0">
              <a:ln>
                <a:noFill/>
              </a:ln>
              <a:effectLst/>
              <a:latin typeface="ADLaM Display" panose="0201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419" sz="2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ll</a:t>
            </a:r>
          </a:p>
          <a:p>
            <a:pPr algn="ctr"/>
            <a:endParaRPr lang="es-419" sz="2400" b="1" kern="100" dirty="0">
              <a:latin typeface="ADLaM Display" panose="0201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419" sz="24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s-419" sz="2400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4561" y="3090363"/>
            <a:ext cx="2121009" cy="207655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857" t="26858" r="11714" b="25714"/>
          <a:stretch/>
        </p:blipFill>
        <p:spPr>
          <a:xfrm>
            <a:off x="923293" y="224342"/>
            <a:ext cx="2014146" cy="62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446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1366357" y="5837092"/>
            <a:ext cx="9829799" cy="47547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90109BF-CA77-77CD-B877-BBDD4F3736C9}"/>
              </a:ext>
            </a:extLst>
          </p:cNvPr>
          <p:cNvSpPr txBox="1"/>
          <p:nvPr/>
        </p:nvSpPr>
        <p:spPr>
          <a:xfrm>
            <a:off x="4194402" y="6464939"/>
            <a:ext cx="42944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200" b="1" dirty="0"/>
              <a:t>CUADERNO DE ACTIVIDADES Y EVALUACIONES </a:t>
            </a:r>
            <a:endParaRPr lang="es-MX" sz="12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64CD6A0-DED8-8549-E792-365856AC9B5A}"/>
              </a:ext>
            </a:extLst>
          </p:cNvPr>
          <p:cNvSpPr txBox="1"/>
          <p:nvPr/>
        </p:nvSpPr>
        <p:spPr>
          <a:xfrm>
            <a:off x="4805910" y="6585597"/>
            <a:ext cx="3071292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2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www.emprendedoresehs.com</a:t>
            </a:r>
            <a:endParaRPr lang="es-MX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EBC2F11-DE94-C36A-4AFC-A86A3AF990BA}"/>
              </a:ext>
            </a:extLst>
          </p:cNvPr>
          <p:cNvSpPr txBox="1"/>
          <p:nvPr/>
        </p:nvSpPr>
        <p:spPr>
          <a:xfrm>
            <a:off x="4338081" y="5837092"/>
            <a:ext cx="38127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100" b="1" u="sng" dirty="0">
                <a:solidFill>
                  <a:schemeClr val="bg1"/>
                </a:solidFill>
              </a:rPr>
              <a:t>MODULO 1</a:t>
            </a:r>
            <a:endParaRPr lang="es-419" sz="1100" b="1" dirty="0">
              <a:solidFill>
                <a:schemeClr val="bg1"/>
              </a:solidFill>
            </a:endParaRPr>
          </a:p>
          <a:p>
            <a:pPr algn="ctr"/>
            <a:r>
              <a:rPr lang="es-419" sz="1100" b="1" kern="100" dirty="0">
                <a:ln>
                  <a:noFill/>
                </a:ln>
                <a:solidFill>
                  <a:schemeClr val="bg1"/>
                </a:solidFill>
                <a:effectLst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PROFESIONALIZACIÓN DE LIDERES DE SEGURIDAD</a:t>
            </a:r>
            <a:r>
              <a:rPr lang="es-419" sz="1100" b="1" dirty="0">
                <a:solidFill>
                  <a:schemeClr val="bg1"/>
                </a:solidFill>
              </a:rPr>
              <a:t>  </a:t>
            </a:r>
            <a:endParaRPr lang="es-MX" sz="1100" b="1" dirty="0">
              <a:solidFill>
                <a:schemeClr val="bg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3B85BB2-428A-4648-2E24-E77E5963CF55}"/>
              </a:ext>
            </a:extLst>
          </p:cNvPr>
          <p:cNvSpPr txBox="1"/>
          <p:nvPr/>
        </p:nvSpPr>
        <p:spPr>
          <a:xfrm>
            <a:off x="4412925" y="-87088"/>
            <a:ext cx="35996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419" sz="1200" b="1" kern="100" dirty="0">
              <a:ln>
                <a:noFill/>
              </a:ln>
              <a:effectLst/>
              <a:latin typeface="ADLaM Display" panose="0201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419" sz="16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ll</a:t>
            </a:r>
          </a:p>
          <a:p>
            <a:pPr algn="ctr"/>
            <a:r>
              <a:rPr lang="es-419" sz="12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s-419" sz="1200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15" y="101775"/>
            <a:ext cx="927057" cy="90762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57" t="26858" r="11714" b="25714"/>
          <a:stretch/>
        </p:blipFill>
        <p:spPr>
          <a:xfrm>
            <a:off x="10451805" y="155754"/>
            <a:ext cx="1370080" cy="475559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27E09B78-42F5-81C0-6D40-17FE20884384}"/>
              </a:ext>
            </a:extLst>
          </p:cNvPr>
          <p:cNvCxnSpPr>
            <a:cxnSpLocks/>
          </p:cNvCxnSpPr>
          <p:nvPr/>
        </p:nvCxnSpPr>
        <p:spPr>
          <a:xfrm>
            <a:off x="1943478" y="718455"/>
            <a:ext cx="8104289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716C4896-5932-E211-4D3B-7AFA682403FB}"/>
              </a:ext>
            </a:extLst>
          </p:cNvPr>
          <p:cNvSpPr txBox="1"/>
          <p:nvPr/>
        </p:nvSpPr>
        <p:spPr>
          <a:xfrm>
            <a:off x="1467293" y="805464"/>
            <a:ext cx="9652846" cy="4811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INSTRUCTIVO DE CUADERNO DE ACTIVIDADES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es-MX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419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NOMBRE DEL ALUMNO</a:t>
            </a:r>
            <a:r>
              <a:rPr lang="es-419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:_________________________ INSTRUCTOR:_____________________   FECHA:_______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es-419" sz="1400" b="1" kern="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s-419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 de llenado: </a:t>
            </a:r>
            <a:r>
              <a:rPr lang="es-419" sz="1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Utilizar lápiz y goma de borrar.</a:t>
            </a:r>
            <a:endParaRPr lang="es-419" sz="1400" b="1" kern="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s-419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Instrucciones de llenado: </a:t>
            </a:r>
            <a:r>
              <a:rPr lang="es-419" sz="1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continuación encontraras algunas actividades a realizar que se clasifican de la siguiente manera.</a:t>
            </a:r>
          </a:p>
          <a:p>
            <a:pPr>
              <a:spcAft>
                <a:spcPts val="800"/>
              </a:spcAft>
            </a:pPr>
            <a:r>
              <a:rPr lang="es-419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CASOS PRACTICOS: </a:t>
            </a:r>
            <a:r>
              <a:rPr lang="es-419" sz="1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esta actividad se requiere realizar un análisis y deberás contestar de acuerdo a lo aprendido durante la ponencia.</a:t>
            </a:r>
          </a:p>
          <a:p>
            <a:pPr>
              <a:spcAft>
                <a:spcPts val="800"/>
              </a:spcAft>
            </a:pPr>
            <a:r>
              <a:rPr lang="es-419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2.- TALLER DE MODULO: </a:t>
            </a:r>
            <a:r>
              <a:rPr lang="es-419" sz="1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esta dinámica deberá debatir y analizar en equipo la situación y posterior manifestar la respuesta de algunos casos prácticos que deberás atender.</a:t>
            </a:r>
          </a:p>
          <a:p>
            <a:pPr>
              <a:spcAft>
                <a:spcPts val="800"/>
              </a:spcAft>
            </a:pPr>
            <a:r>
              <a:rPr lang="es-419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3.- CUESTIONARIO: </a:t>
            </a:r>
            <a:r>
              <a:rPr lang="es-419" sz="1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deberá realizar la contestación escrita de las preguntas descritas en el presente cuaderno de actividades.   </a:t>
            </a:r>
          </a:p>
          <a:p>
            <a:pPr>
              <a:spcAft>
                <a:spcPts val="800"/>
              </a:spcAft>
            </a:pP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20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315685" y="1143004"/>
            <a:ext cx="1099456" cy="51924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90109BF-CA77-77CD-B877-BBDD4F3736C9}"/>
              </a:ext>
            </a:extLst>
          </p:cNvPr>
          <p:cNvSpPr txBox="1"/>
          <p:nvPr/>
        </p:nvSpPr>
        <p:spPr>
          <a:xfrm>
            <a:off x="4566557" y="6464939"/>
            <a:ext cx="42944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200" b="1" dirty="0"/>
              <a:t>CUADERNO DE ACTIVIDADES Y EVALUACIONES </a:t>
            </a:r>
            <a:endParaRPr lang="es-MX" sz="12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64CD6A0-DED8-8549-E792-365856AC9B5A}"/>
              </a:ext>
            </a:extLst>
          </p:cNvPr>
          <p:cNvSpPr txBox="1"/>
          <p:nvPr/>
        </p:nvSpPr>
        <p:spPr>
          <a:xfrm>
            <a:off x="5154387" y="6613080"/>
            <a:ext cx="3009900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2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www.emprendedoresehs.com</a:t>
            </a:r>
            <a:endParaRPr lang="es-MX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EBC2F11-DE94-C36A-4AFC-A86A3AF990BA}"/>
              </a:ext>
            </a:extLst>
          </p:cNvPr>
          <p:cNvSpPr txBox="1"/>
          <p:nvPr/>
        </p:nvSpPr>
        <p:spPr>
          <a:xfrm rot="16200000">
            <a:off x="-2462891" y="3354515"/>
            <a:ext cx="6558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u="sng" dirty="0">
                <a:solidFill>
                  <a:schemeClr val="bg1"/>
                </a:solidFill>
              </a:rPr>
              <a:t>MODULO 1</a:t>
            </a:r>
          </a:p>
          <a:p>
            <a:pPr algn="ctr"/>
            <a:endParaRPr lang="es-419" sz="1400" b="1" dirty="0">
              <a:solidFill>
                <a:schemeClr val="bg1"/>
              </a:solidFill>
            </a:endParaRPr>
          </a:p>
          <a:p>
            <a:pPr algn="ctr"/>
            <a:r>
              <a:rPr lang="es-419" sz="1400" b="1" kern="100" dirty="0">
                <a:ln>
                  <a:noFill/>
                </a:ln>
                <a:solidFill>
                  <a:schemeClr val="bg1"/>
                </a:solidFill>
                <a:effectLst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PROFESIONALIZACIÓN DE LIDERES DE SEGURIDAD</a:t>
            </a:r>
            <a:r>
              <a:rPr lang="es-419" sz="1400" b="1" dirty="0">
                <a:solidFill>
                  <a:schemeClr val="bg1"/>
                </a:solidFill>
              </a:rPr>
              <a:t>  </a:t>
            </a:r>
            <a:endParaRPr lang="es-MX" sz="1400" b="1" dirty="0">
              <a:solidFill>
                <a:schemeClr val="bg1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57" t="26858" r="11714" b="25714"/>
          <a:stretch/>
        </p:blipFill>
        <p:spPr>
          <a:xfrm>
            <a:off x="10776859" y="6381817"/>
            <a:ext cx="1099456" cy="381625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27E09B78-42F5-81C0-6D40-17FE20884384}"/>
              </a:ext>
            </a:extLst>
          </p:cNvPr>
          <p:cNvCxnSpPr/>
          <p:nvPr/>
        </p:nvCxnSpPr>
        <p:spPr>
          <a:xfrm>
            <a:off x="2188029" y="718455"/>
            <a:ext cx="88392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716C4896-5932-E211-4D3B-7AFA682403FB}"/>
              </a:ext>
            </a:extLst>
          </p:cNvPr>
          <p:cNvSpPr txBox="1"/>
          <p:nvPr/>
        </p:nvSpPr>
        <p:spPr>
          <a:xfrm>
            <a:off x="2100945" y="783692"/>
            <a:ext cx="9829800" cy="5784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 PRÁCTICO 1. </a:t>
            </a:r>
            <a:r>
              <a:rPr lang="es-419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SUPERVISION DE CLASE MUNDIAL</a:t>
            </a:r>
            <a:endParaRPr lang="es-MX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419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Objetivo:</a:t>
            </a:r>
            <a:r>
              <a:rPr lang="es-419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Relacionar la ejecución de una supervisión de clase mundial </a:t>
            </a:r>
            <a:r>
              <a:rPr lang="es-419" sz="1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s-419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centro de trabajo.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s-419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Situación: </a:t>
            </a:r>
            <a:r>
              <a:rPr lang="es-419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supervisor de seguridad al llegar a su lugar de trabajo lo primero que es </a:t>
            </a:r>
            <a:r>
              <a:rPr lang="es-419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asumir su compromiso consigo mismo</a:t>
            </a:r>
            <a:r>
              <a:rPr lang="es-419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ejemplificar la seguridad como un modo de vida.</a:t>
            </a:r>
          </a:p>
          <a:p>
            <a:pPr>
              <a:spcAft>
                <a:spcPts val="800"/>
              </a:spcAft>
            </a:pPr>
            <a:r>
              <a:rPr lang="es-419" sz="1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Posterior realiza </a:t>
            </a:r>
            <a:r>
              <a:rPr lang="es-419" sz="14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planeación de las actividades </a:t>
            </a:r>
            <a:r>
              <a:rPr lang="es-419" sz="1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tendrá durante el día para inmediatamente realizar su ART y asignar las medidas preventivas y de contención para dicha actividad.</a:t>
            </a:r>
          </a:p>
          <a:p>
            <a:pPr>
              <a:spcAft>
                <a:spcPts val="800"/>
              </a:spcAft>
            </a:pPr>
            <a:r>
              <a:rPr lang="es-419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Inmediatamente reúne a</a:t>
            </a:r>
            <a:r>
              <a:rPr lang="es-419" sz="1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equipo involucrado y les comunica los riesgos a los cuales estarán expuestos con motivo del trabajo.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419" sz="1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Durante la platica realiza un consenso de opiniones y asume las recomendaciones de los colaboradores </a:t>
            </a:r>
            <a:r>
              <a:rPr lang="es-MX" sz="14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da prioridad al bienestar de los miembros de su equipo</a:t>
            </a:r>
            <a:r>
              <a:rPr lang="es-MX" sz="1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, </a:t>
            </a:r>
            <a:r>
              <a:rPr lang="es-MX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aplica cualquier mecanismo que contribuya a la seguridad del personal.</a:t>
            </a:r>
            <a:endParaRPr lang="es-419" sz="14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419" sz="1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Actividad:</a:t>
            </a:r>
            <a:endParaRPr lang="es-MX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419" sz="1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Explique que tipo de metodología de supervisión realizo</a:t>
            </a:r>
            <a:r>
              <a:rPr lang="es-419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s-MX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R=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419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Explique </a:t>
            </a:r>
            <a:r>
              <a:rPr lang="es-419" sz="1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habito de supervisión de clase mundial aplico el supervisor de seguridad</a:t>
            </a:r>
            <a:r>
              <a:rPr lang="es-419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s-MX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R=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419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Mencione que tipo de liderazgo aplico el supervisor de seguridad.</a:t>
            </a:r>
          </a:p>
          <a:p>
            <a:pPr>
              <a:spcAft>
                <a:spcPts val="800"/>
              </a:spcAft>
            </a:pPr>
            <a:r>
              <a:rPr lang="es-MX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R=</a:t>
            </a: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1C2ABC8-BA5F-1540-F836-E6041EFD5B3B}"/>
              </a:ext>
            </a:extLst>
          </p:cNvPr>
          <p:cNvSpPr txBox="1"/>
          <p:nvPr/>
        </p:nvSpPr>
        <p:spPr>
          <a:xfrm>
            <a:off x="4412925" y="-87088"/>
            <a:ext cx="35996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419" sz="1200" b="1" kern="100" dirty="0">
              <a:ln>
                <a:noFill/>
              </a:ln>
              <a:effectLst/>
              <a:latin typeface="ADLaM Display" panose="0201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419" sz="16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ll</a:t>
            </a:r>
          </a:p>
          <a:p>
            <a:pPr algn="ctr"/>
            <a:r>
              <a:rPr lang="es-419" sz="12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s-419" sz="1200" dirty="0"/>
          </a:p>
        </p:txBody>
      </p:sp>
    </p:spTree>
    <p:extLst>
      <p:ext uri="{BB962C8B-B14F-4D97-AF65-F5344CB8AC3E}">
        <p14:creationId xmlns:p14="http://schemas.microsoft.com/office/powerpoint/2010/main" val="3885979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315685" y="1143004"/>
            <a:ext cx="1099456" cy="51924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90109BF-CA77-77CD-B877-BBDD4F3736C9}"/>
              </a:ext>
            </a:extLst>
          </p:cNvPr>
          <p:cNvSpPr txBox="1"/>
          <p:nvPr/>
        </p:nvSpPr>
        <p:spPr>
          <a:xfrm>
            <a:off x="4566557" y="6464939"/>
            <a:ext cx="42944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200" b="1" dirty="0"/>
              <a:t>CUADERNO DE ACTIVIDADES Y EVALUACIONES </a:t>
            </a:r>
            <a:endParaRPr lang="es-MX" sz="12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64CD6A0-DED8-8549-E792-365856AC9B5A}"/>
              </a:ext>
            </a:extLst>
          </p:cNvPr>
          <p:cNvSpPr txBox="1"/>
          <p:nvPr/>
        </p:nvSpPr>
        <p:spPr>
          <a:xfrm>
            <a:off x="5154387" y="6602194"/>
            <a:ext cx="3009900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2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www.emprendedoresehs.com</a:t>
            </a:r>
            <a:endParaRPr lang="es-MX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EBC2F11-DE94-C36A-4AFC-A86A3AF990BA}"/>
              </a:ext>
            </a:extLst>
          </p:cNvPr>
          <p:cNvSpPr txBox="1"/>
          <p:nvPr/>
        </p:nvSpPr>
        <p:spPr>
          <a:xfrm rot="16200000">
            <a:off x="-2462891" y="3354515"/>
            <a:ext cx="6558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u="sng" dirty="0">
                <a:solidFill>
                  <a:schemeClr val="bg1"/>
                </a:solidFill>
              </a:rPr>
              <a:t>MODULO 1</a:t>
            </a:r>
          </a:p>
          <a:p>
            <a:pPr algn="ctr"/>
            <a:endParaRPr lang="es-419" sz="1400" b="1" dirty="0">
              <a:solidFill>
                <a:schemeClr val="bg1"/>
              </a:solidFill>
            </a:endParaRPr>
          </a:p>
          <a:p>
            <a:pPr algn="ctr"/>
            <a:r>
              <a:rPr lang="es-419" sz="1400" b="1" kern="100" dirty="0">
                <a:ln>
                  <a:noFill/>
                </a:ln>
                <a:solidFill>
                  <a:schemeClr val="bg1"/>
                </a:solidFill>
                <a:effectLst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PROFESIONALIZACIÓN DE LIDERES DE SEGURIDAD</a:t>
            </a:r>
            <a:r>
              <a:rPr lang="es-419" sz="1400" b="1" dirty="0">
                <a:solidFill>
                  <a:schemeClr val="bg1"/>
                </a:solidFill>
              </a:rPr>
              <a:t>  </a:t>
            </a:r>
            <a:endParaRPr lang="es-MX" sz="1400" b="1" dirty="0">
              <a:solidFill>
                <a:schemeClr val="bg1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57" t="26858" r="11714" b="25714"/>
          <a:stretch/>
        </p:blipFill>
        <p:spPr>
          <a:xfrm>
            <a:off x="10776859" y="6381817"/>
            <a:ext cx="1099456" cy="38162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16C4896-5932-E211-4D3B-7AFA682403FB}"/>
              </a:ext>
            </a:extLst>
          </p:cNvPr>
          <p:cNvSpPr txBox="1"/>
          <p:nvPr/>
        </p:nvSpPr>
        <p:spPr>
          <a:xfrm>
            <a:off x="1992085" y="751034"/>
            <a:ext cx="9829800" cy="463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 PRÁCTICO 2. EL SUPERVISOR QUE SOLO CORREGIA</a:t>
            </a:r>
            <a:endParaRPr lang="es-MX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055FBC-627A-A598-1A66-5912791746D1}"/>
              </a:ext>
            </a:extLst>
          </p:cNvPr>
          <p:cNvSpPr txBox="1"/>
          <p:nvPr/>
        </p:nvSpPr>
        <p:spPr>
          <a:xfrm>
            <a:off x="2053509" y="1175642"/>
            <a:ext cx="9320509" cy="5393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419" sz="16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Objetivo: </a:t>
            </a:r>
            <a:r>
              <a:rPr lang="es-419" sz="16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áreas de oportunidad en una supervisión normal</a:t>
            </a:r>
            <a:endParaRPr lang="es-419" sz="16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s-419" sz="16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Situación</a:t>
            </a:r>
            <a:r>
              <a:rPr lang="es-419" sz="16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MX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En una planta de alimentos, el supervisor recorría diariamente las instalaciones y levantaba reportes por incumplimientos como el uso incorrecto del casco o la falta de lentes de seguridad. Sin embargo, en seis meses ocurrieron tres accidentes incapacitantes relacionados con caídas al mismo nivel. </a:t>
            </a:r>
            <a:endParaRPr lang="es-MX" sz="16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Al investigar, se detectó que el supervisor nunca revisó las condiciones del piso, no solicitó mantenimiento de las áreas con derrames frecuentes y no promovía reuniones de seguridad con el personal. </a:t>
            </a:r>
            <a:endParaRPr lang="es-MX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 Bold"/>
                <a:cs typeface="Times New Roman" panose="02020603050405020304" pitchFamily="18" charset="0"/>
              </a:rPr>
              <a:t>Identifique cinco errores del supervisor. </a:t>
            </a: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¿Qué tipo de supervisión estaba aplicando? </a:t>
            </a:r>
            <a:endParaRPr lang="es-MX" sz="16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¿Qué competencias le hacían falta? </a:t>
            </a:r>
            <a:endParaRPr lang="es-MX" sz="16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¿Cómo actuaría un Supervisor de Clase Mundial en esta situación? </a:t>
            </a:r>
            <a:endParaRPr lang="es-MX" sz="16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Proponga un plan de mejora con acciones preventivas y responsables. </a:t>
            </a:r>
            <a:endParaRPr lang="es-MX" sz="16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00B3390B-5D52-CE8D-6A9E-378E7204DF69}"/>
              </a:ext>
            </a:extLst>
          </p:cNvPr>
          <p:cNvCxnSpPr/>
          <p:nvPr/>
        </p:nvCxnSpPr>
        <p:spPr>
          <a:xfrm>
            <a:off x="2188029" y="718455"/>
            <a:ext cx="88392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8A035804-E67F-D423-ED90-9F6E96A0F9AE}"/>
              </a:ext>
            </a:extLst>
          </p:cNvPr>
          <p:cNvSpPr txBox="1"/>
          <p:nvPr/>
        </p:nvSpPr>
        <p:spPr>
          <a:xfrm>
            <a:off x="4412925" y="-87088"/>
            <a:ext cx="35996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419" sz="1200" b="1" kern="100" dirty="0">
              <a:ln>
                <a:noFill/>
              </a:ln>
              <a:effectLst/>
              <a:latin typeface="ADLaM Display" panose="0201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419" sz="16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ll</a:t>
            </a:r>
          </a:p>
          <a:p>
            <a:pPr algn="ctr"/>
            <a:r>
              <a:rPr lang="es-419" sz="12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s-419" sz="1200" dirty="0"/>
          </a:p>
        </p:txBody>
      </p:sp>
    </p:spTree>
    <p:extLst>
      <p:ext uri="{BB962C8B-B14F-4D97-AF65-F5344CB8AC3E}">
        <p14:creationId xmlns:p14="http://schemas.microsoft.com/office/powerpoint/2010/main" val="3241565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315685" y="1143004"/>
            <a:ext cx="1099456" cy="51924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64CD6A0-DED8-8549-E792-365856AC9B5A}"/>
              </a:ext>
            </a:extLst>
          </p:cNvPr>
          <p:cNvSpPr txBox="1"/>
          <p:nvPr/>
        </p:nvSpPr>
        <p:spPr>
          <a:xfrm>
            <a:off x="5154387" y="6602194"/>
            <a:ext cx="3009900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2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www.emprendedoresehs.com</a:t>
            </a:r>
            <a:endParaRPr lang="es-MX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EBC2F11-DE94-C36A-4AFC-A86A3AF990BA}"/>
              </a:ext>
            </a:extLst>
          </p:cNvPr>
          <p:cNvSpPr txBox="1"/>
          <p:nvPr/>
        </p:nvSpPr>
        <p:spPr>
          <a:xfrm rot="16200000">
            <a:off x="-2462891" y="3354515"/>
            <a:ext cx="6558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u="sng" dirty="0">
                <a:solidFill>
                  <a:schemeClr val="bg1"/>
                </a:solidFill>
              </a:rPr>
              <a:t>MODULO 1</a:t>
            </a:r>
          </a:p>
          <a:p>
            <a:pPr algn="ctr"/>
            <a:endParaRPr lang="es-419" sz="1400" b="1" dirty="0">
              <a:solidFill>
                <a:schemeClr val="bg1"/>
              </a:solidFill>
            </a:endParaRPr>
          </a:p>
          <a:p>
            <a:pPr algn="ctr"/>
            <a:r>
              <a:rPr lang="es-419" sz="1400" b="1" kern="100" dirty="0">
                <a:ln>
                  <a:noFill/>
                </a:ln>
                <a:solidFill>
                  <a:schemeClr val="bg1"/>
                </a:solidFill>
                <a:effectLst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PROFESIONALIZACIÓN DE LIDERES DE SEGURIDAD</a:t>
            </a:r>
            <a:r>
              <a:rPr lang="es-419" sz="1400" b="1" dirty="0">
                <a:solidFill>
                  <a:schemeClr val="bg1"/>
                </a:solidFill>
              </a:rPr>
              <a:t>  </a:t>
            </a:r>
            <a:endParaRPr lang="es-MX" sz="1400" b="1" dirty="0">
              <a:solidFill>
                <a:schemeClr val="bg1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57" t="26858" r="11714" b="25714"/>
          <a:stretch/>
        </p:blipFill>
        <p:spPr>
          <a:xfrm>
            <a:off x="10776859" y="6381817"/>
            <a:ext cx="1099456" cy="38162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16C4896-5932-E211-4D3B-7AFA682403FB}"/>
              </a:ext>
            </a:extLst>
          </p:cNvPr>
          <p:cNvSpPr txBox="1"/>
          <p:nvPr/>
        </p:nvSpPr>
        <p:spPr>
          <a:xfrm>
            <a:off x="4597792" y="678608"/>
            <a:ext cx="4059972" cy="463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TALLER DE MODULO</a:t>
            </a:r>
            <a:endParaRPr lang="es-MX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055FBC-627A-A598-1A66-5912791746D1}"/>
              </a:ext>
            </a:extLst>
          </p:cNvPr>
          <p:cNvSpPr txBox="1"/>
          <p:nvPr/>
        </p:nvSpPr>
        <p:spPr>
          <a:xfrm>
            <a:off x="1913553" y="1132078"/>
            <a:ext cx="9320509" cy="5533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MX" sz="1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 Bold"/>
                <a:cs typeface="Times New Roman" panose="02020603050405020304" pitchFamily="18" charset="0"/>
              </a:rPr>
              <a:t>Cada participante evaluará su nivel de desarrollo en las siguientes competencias, calificándose del 1 al 5: </a:t>
            </a: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Wingdings" panose="05000000000000000000" pitchFamily="2" charset="2"/>
              <a:buChar char=""/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Liderazgo. </a:t>
            </a:r>
            <a:endParaRPr lang="es-MX" sz="1800" kern="1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Wingdings" panose="05000000000000000000" pitchFamily="2" charset="2"/>
              <a:buChar char=""/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Comunicación. </a:t>
            </a:r>
            <a:endParaRPr lang="es-MX" sz="1800" kern="1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Wingdings" panose="05000000000000000000" pitchFamily="2" charset="2"/>
              <a:buChar char=""/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Planeación. </a:t>
            </a:r>
            <a:endParaRPr lang="es-MX" sz="1800" kern="1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Wingdings" panose="05000000000000000000" pitchFamily="2" charset="2"/>
              <a:buChar char=""/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Gestión del riesgo. </a:t>
            </a:r>
            <a:endParaRPr lang="es-MX" sz="1800" kern="1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Wingdings" panose="05000000000000000000" pitchFamily="2" charset="2"/>
              <a:buChar char=""/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Conocimiento legal. </a:t>
            </a:r>
            <a:endParaRPr lang="es-MX" sz="1800" kern="1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Wingdings" panose="05000000000000000000" pitchFamily="2" charset="2"/>
              <a:buChar char=""/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Trabajo en equipo. </a:t>
            </a:r>
            <a:endParaRPr lang="es-MX" sz="1800" kern="1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Wingdings" panose="05000000000000000000" pitchFamily="2" charset="2"/>
              <a:buChar char=""/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Resolución de problemas. </a:t>
            </a:r>
            <a:endParaRPr lang="es-MX" sz="1800" kern="1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Wingdings" panose="05000000000000000000" pitchFamily="2" charset="2"/>
              <a:buChar char=""/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Inteligencia emocional. </a:t>
            </a:r>
            <a:endParaRPr lang="es-MX" sz="1800" kern="1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Wingdings" panose="05000000000000000000" pitchFamily="2" charset="2"/>
              <a:buChar char=""/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Toma de decisiones. </a:t>
            </a:r>
            <a:endParaRPr lang="es-MX" sz="1800" kern="1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Wingdings" panose="05000000000000000000" pitchFamily="2" charset="2"/>
              <a:buChar char=""/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Mejora continua. </a:t>
            </a:r>
            <a:endParaRPr lang="es-MX" sz="1800" kern="1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Posteriormente elaborará un Plan Personal de Desarrollo con tres fortalezas, tres áreas de oportunidad y cinco acciones concretas para convertirse en un Supervisor de Seguridad de Clase Mundial. </a:t>
            </a: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00B3390B-5D52-CE8D-6A9E-378E7204DF69}"/>
              </a:ext>
            </a:extLst>
          </p:cNvPr>
          <p:cNvCxnSpPr/>
          <p:nvPr/>
        </p:nvCxnSpPr>
        <p:spPr>
          <a:xfrm>
            <a:off x="2188029" y="718455"/>
            <a:ext cx="88392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EF52C72F-BB6B-A8F3-E015-45E600D63B9B}"/>
              </a:ext>
            </a:extLst>
          </p:cNvPr>
          <p:cNvSpPr txBox="1"/>
          <p:nvPr/>
        </p:nvSpPr>
        <p:spPr>
          <a:xfrm>
            <a:off x="4412925" y="-87088"/>
            <a:ext cx="35996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419" sz="1200" b="1" kern="100" dirty="0">
              <a:ln>
                <a:noFill/>
              </a:ln>
              <a:effectLst/>
              <a:latin typeface="ADLaM Display" panose="0201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419" sz="16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ll</a:t>
            </a:r>
          </a:p>
          <a:p>
            <a:pPr algn="ctr"/>
            <a:r>
              <a:rPr lang="es-419" sz="12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s-419" sz="1200" dirty="0"/>
          </a:p>
        </p:txBody>
      </p:sp>
    </p:spTree>
    <p:extLst>
      <p:ext uri="{BB962C8B-B14F-4D97-AF65-F5344CB8AC3E}">
        <p14:creationId xmlns:p14="http://schemas.microsoft.com/office/powerpoint/2010/main" val="1445669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04A8A71-9AA7-CA64-E616-A0DF73C5158A}"/>
              </a:ext>
            </a:extLst>
          </p:cNvPr>
          <p:cNvSpPr/>
          <p:nvPr/>
        </p:nvSpPr>
        <p:spPr>
          <a:xfrm>
            <a:off x="315685" y="1143004"/>
            <a:ext cx="1099456" cy="51924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 b="1" dirty="0"/>
          </a:p>
          <a:p>
            <a:pPr algn="ctr"/>
            <a:endParaRPr lang="es-419" sz="18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90109BF-CA77-77CD-B877-BBDD4F3736C9}"/>
              </a:ext>
            </a:extLst>
          </p:cNvPr>
          <p:cNvSpPr txBox="1"/>
          <p:nvPr/>
        </p:nvSpPr>
        <p:spPr>
          <a:xfrm>
            <a:off x="4566557" y="6464939"/>
            <a:ext cx="42944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200" b="1" dirty="0"/>
              <a:t>CUADERNO DE ACTIVIDADES Y EVALUACIONES </a:t>
            </a:r>
            <a:endParaRPr lang="es-MX" sz="12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64CD6A0-DED8-8549-E792-365856AC9B5A}"/>
              </a:ext>
            </a:extLst>
          </p:cNvPr>
          <p:cNvSpPr txBox="1"/>
          <p:nvPr/>
        </p:nvSpPr>
        <p:spPr>
          <a:xfrm>
            <a:off x="5154387" y="6602194"/>
            <a:ext cx="3009900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2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www.emprendedoresehs.com</a:t>
            </a:r>
            <a:endParaRPr lang="es-MX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EBC2F11-DE94-C36A-4AFC-A86A3AF990BA}"/>
              </a:ext>
            </a:extLst>
          </p:cNvPr>
          <p:cNvSpPr txBox="1"/>
          <p:nvPr/>
        </p:nvSpPr>
        <p:spPr>
          <a:xfrm rot="16200000">
            <a:off x="-2462891" y="3354515"/>
            <a:ext cx="6558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400" b="1" u="sng" dirty="0">
                <a:solidFill>
                  <a:schemeClr val="bg1"/>
                </a:solidFill>
              </a:rPr>
              <a:t>MODULO 1</a:t>
            </a:r>
          </a:p>
          <a:p>
            <a:pPr algn="ctr"/>
            <a:endParaRPr lang="es-419" sz="1400" b="1" dirty="0">
              <a:solidFill>
                <a:schemeClr val="bg1"/>
              </a:solidFill>
            </a:endParaRPr>
          </a:p>
          <a:p>
            <a:pPr algn="ctr"/>
            <a:r>
              <a:rPr lang="es-419" sz="1400" b="1" kern="100" dirty="0">
                <a:ln>
                  <a:noFill/>
                </a:ln>
                <a:solidFill>
                  <a:schemeClr val="bg1"/>
                </a:solidFill>
                <a:effectLst/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PROFESIONALIZACIÓN DE LIDERES DE SEGURIDAD</a:t>
            </a:r>
            <a:r>
              <a:rPr lang="es-419" sz="1400" b="1" dirty="0">
                <a:solidFill>
                  <a:schemeClr val="bg1"/>
                </a:solidFill>
              </a:rPr>
              <a:t>  </a:t>
            </a:r>
            <a:endParaRPr lang="es-MX" sz="1400" b="1" dirty="0">
              <a:solidFill>
                <a:schemeClr val="bg1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64610BA-B457-7C05-A9D4-F32F01FC6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15" y="101775"/>
            <a:ext cx="1012371" cy="99115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F0EE140-B6C9-0231-67A0-814CE3F78F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57" t="26858" r="11714" b="25714"/>
          <a:stretch/>
        </p:blipFill>
        <p:spPr>
          <a:xfrm>
            <a:off x="10776859" y="6381817"/>
            <a:ext cx="1099456" cy="38162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16C4896-5932-E211-4D3B-7AFA682403FB}"/>
              </a:ext>
            </a:extLst>
          </p:cNvPr>
          <p:cNvSpPr txBox="1"/>
          <p:nvPr/>
        </p:nvSpPr>
        <p:spPr>
          <a:xfrm>
            <a:off x="4597792" y="678608"/>
            <a:ext cx="4059972" cy="463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419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CUESTIONARIO DE MODULO</a:t>
            </a:r>
            <a:endParaRPr lang="es-MX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055FBC-627A-A598-1A66-5912791746D1}"/>
              </a:ext>
            </a:extLst>
          </p:cNvPr>
          <p:cNvSpPr txBox="1"/>
          <p:nvPr/>
        </p:nvSpPr>
        <p:spPr>
          <a:xfrm>
            <a:off x="1999080" y="1181530"/>
            <a:ext cx="9691394" cy="4172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Defina con sus propias palabras qué es un Supervisor de Seguridad de Clase Mundial.</a:t>
            </a:r>
          </a:p>
          <a:p>
            <a:pPr lvl="0">
              <a:lnSpc>
                <a:spcPct val="115000"/>
              </a:lnSpc>
              <a:spcAft>
                <a:spcPts val="800"/>
              </a:spcAft>
            </a:pPr>
            <a:endParaRPr lang="es-MX" sz="1800" kern="100" dirty="0">
              <a:solidFill>
                <a:srgbClr val="000000"/>
              </a:solidFill>
              <a:effectLst/>
              <a:latin typeface="Arial" panose="020B0604020202020204" pitchFamily="34" charset="0"/>
              <a:ea typeface="Inter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AutoNum type="arabicPeriod" startAt="2"/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Explique la diferencia entre supervisión reactiva, preventiva y proactiva. </a:t>
            </a:r>
          </a:p>
          <a:p>
            <a:pPr lvl="0">
              <a:lnSpc>
                <a:spcPct val="115000"/>
              </a:lnSpc>
              <a:spcAft>
                <a:spcPts val="800"/>
              </a:spcAft>
            </a:pP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3.  Mencione cinco características indispensables de un supervisor de seguridad. </a:t>
            </a: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4000">
              <a:lnSpc>
                <a:spcPct val="115000"/>
              </a:lnSpc>
              <a:spcAft>
                <a:spcPts val="800"/>
              </a:spcAft>
            </a:pPr>
            <a:r>
              <a:rPr lang="es-MX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4.  Describa las 13 habilidades de un supervisor de clase mundial. </a:t>
            </a: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s-MX" kern="100" dirty="0">
                <a:solidFill>
                  <a:srgbClr val="000000"/>
                </a:solidFill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5.  Describa los 7 principios del supervisor de seguridad de clase mundial</a:t>
            </a:r>
            <a:r>
              <a:rPr lang="es-MX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Inter"/>
                <a:cs typeface="Times New Roman" panose="02020603050405020304" pitchFamily="18" charset="0"/>
              </a:rPr>
              <a:t>. </a:t>
            </a:r>
            <a:endParaRPr lang="es-MX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s-MX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00B3390B-5D52-CE8D-6A9E-378E7204DF69}"/>
              </a:ext>
            </a:extLst>
          </p:cNvPr>
          <p:cNvCxnSpPr/>
          <p:nvPr/>
        </p:nvCxnSpPr>
        <p:spPr>
          <a:xfrm>
            <a:off x="2188029" y="718455"/>
            <a:ext cx="88392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103B3E55-6608-E5E4-5D24-56C0A3FE273B}"/>
              </a:ext>
            </a:extLst>
          </p:cNvPr>
          <p:cNvSpPr txBox="1"/>
          <p:nvPr/>
        </p:nvSpPr>
        <p:spPr>
          <a:xfrm>
            <a:off x="4412925" y="-87088"/>
            <a:ext cx="35996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419" sz="1200" b="1" kern="100" dirty="0">
              <a:ln>
                <a:noFill/>
              </a:ln>
              <a:effectLst/>
              <a:latin typeface="ADLaM Display" panose="0201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419" sz="16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CAPITULO ll</a:t>
            </a:r>
          </a:p>
          <a:p>
            <a:pPr algn="ctr"/>
            <a:r>
              <a:rPr lang="es-419" sz="1200" b="1" kern="100" dirty="0">
                <a:latin typeface="ADLaM Display" panose="0201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SUPERVISION DE CLASE MUNDIAL</a:t>
            </a:r>
            <a:endParaRPr lang="es-MX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s-419" sz="1200" dirty="0"/>
          </a:p>
        </p:txBody>
      </p:sp>
    </p:spTree>
    <p:extLst>
      <p:ext uri="{BB962C8B-B14F-4D97-AF65-F5344CB8AC3E}">
        <p14:creationId xmlns:p14="http://schemas.microsoft.com/office/powerpoint/2010/main" val="2396205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2214</TotalTime>
  <Words>740</Words>
  <Application>Microsoft Office PowerPoint</Application>
  <PresentationFormat>Panorámica</PresentationFormat>
  <Paragraphs>102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ADLaM Display</vt:lpstr>
      <vt:lpstr>Aptos</vt:lpstr>
      <vt:lpstr>Arial</vt:lpstr>
      <vt:lpstr>Calibri</vt:lpstr>
      <vt:lpstr>Calibri Light</vt:lpstr>
      <vt:lpstr>Symbol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 LATITUDE</dc:creator>
  <cp:lastModifiedBy>DELL LATITUDE</cp:lastModifiedBy>
  <cp:revision>22</cp:revision>
  <dcterms:created xsi:type="dcterms:W3CDTF">2026-08-22T01:43:43Z</dcterms:created>
  <dcterms:modified xsi:type="dcterms:W3CDTF">2026-08-30T07:38:17Z</dcterms:modified>
</cp:coreProperties>
</file>